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290" r:id="rId2"/>
    <p:sldId id="582" r:id="rId3"/>
    <p:sldId id="598" r:id="rId4"/>
    <p:sldId id="261" r:id="rId5"/>
    <p:sldId id="258" r:id="rId6"/>
    <p:sldId id="566" r:id="rId7"/>
    <p:sldId id="554" r:id="rId8"/>
    <p:sldId id="558" r:id="rId9"/>
    <p:sldId id="563" r:id="rId10"/>
    <p:sldId id="564" r:id="rId11"/>
    <p:sldId id="565" r:id="rId12"/>
    <p:sldId id="557" r:id="rId13"/>
    <p:sldId id="556" r:id="rId14"/>
    <p:sldId id="273" r:id="rId15"/>
    <p:sldId id="274" r:id="rId16"/>
    <p:sldId id="275" r:id="rId17"/>
    <p:sldId id="259" r:id="rId18"/>
    <p:sldId id="602" r:id="rId19"/>
    <p:sldId id="607" r:id="rId20"/>
    <p:sldId id="276" r:id="rId21"/>
    <p:sldId id="288" r:id="rId22"/>
    <p:sldId id="296" r:id="rId23"/>
    <p:sldId id="294" r:id="rId24"/>
    <p:sldId id="291" r:id="rId25"/>
    <p:sldId id="295" r:id="rId26"/>
    <p:sldId id="567" r:id="rId27"/>
    <p:sldId id="692" r:id="rId28"/>
    <p:sldId id="690" r:id="rId29"/>
    <p:sldId id="693" r:id="rId30"/>
    <p:sldId id="691" r:id="rId31"/>
    <p:sldId id="694" r:id="rId32"/>
    <p:sldId id="689" r:id="rId33"/>
    <p:sldId id="611" r:id="rId34"/>
    <p:sldId id="289" r:id="rId35"/>
    <p:sldId id="284" r:id="rId36"/>
    <p:sldId id="695" r:id="rId37"/>
    <p:sldId id="298" r:id="rId38"/>
    <p:sldId id="696" r:id="rId39"/>
    <p:sldId id="299" r:id="rId40"/>
    <p:sldId id="300" r:id="rId41"/>
    <p:sldId id="285" r:id="rId42"/>
    <p:sldId id="612" r:id="rId43"/>
    <p:sldId id="613" r:id="rId44"/>
    <p:sldId id="279" r:id="rId45"/>
    <p:sldId id="270" r:id="rId46"/>
    <p:sldId id="302" r:id="rId47"/>
    <p:sldId id="303" r:id="rId48"/>
    <p:sldId id="305" r:id="rId49"/>
    <p:sldId id="304" r:id="rId50"/>
    <p:sldId id="307" r:id="rId51"/>
    <p:sldId id="308" r:id="rId52"/>
    <p:sldId id="309" r:id="rId53"/>
    <p:sldId id="610" r:id="rId54"/>
    <p:sldId id="614" r:id="rId55"/>
    <p:sldId id="615" r:id="rId56"/>
    <p:sldId id="310" r:id="rId57"/>
    <p:sldId id="312" r:id="rId58"/>
    <p:sldId id="313" r:id="rId59"/>
    <p:sldId id="311" r:id="rId60"/>
    <p:sldId id="625" r:id="rId61"/>
    <p:sldId id="580" r:id="rId62"/>
    <p:sldId id="626" r:id="rId63"/>
    <p:sldId id="581" r:id="rId64"/>
    <p:sldId id="628" r:id="rId65"/>
    <p:sldId id="594" r:id="rId66"/>
    <p:sldId id="627" r:id="rId67"/>
    <p:sldId id="629" r:id="rId68"/>
    <p:sldId id="630" r:id="rId69"/>
    <p:sldId id="316" r:id="rId70"/>
    <p:sldId id="632"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889DB"/>
    <a:srgbClr val="F86A37"/>
    <a:srgbClr val="4472C4"/>
    <a:srgbClr val="DFDFDF"/>
    <a:srgbClr val="FABB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15" autoAdjust="0"/>
    <p:restoredTop sz="90424" autoAdjust="0"/>
  </p:normalViewPr>
  <p:slideViewPr>
    <p:cSldViewPr snapToGrid="0">
      <p:cViewPr varScale="1">
        <p:scale>
          <a:sx n="72" d="100"/>
          <a:sy n="72" d="100"/>
        </p:scale>
        <p:origin x="63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E18D18-C391-4810-B693-074D225E0AA2}" type="datetimeFigureOut">
              <a:rPr lang="en-US" smtClean="0"/>
              <a:t>3/29/2022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0DA77E-40F5-404B-8B61-81A91A9001ED}" type="slidenum">
              <a:rPr lang="en-US" smtClean="0"/>
              <a:t>‹#›</a:t>
            </a:fld>
            <a:endParaRPr lang="en-US"/>
          </a:p>
        </p:txBody>
      </p:sp>
    </p:spTree>
    <p:extLst>
      <p:ext uri="{BB962C8B-B14F-4D97-AF65-F5344CB8AC3E}">
        <p14:creationId xmlns:p14="http://schemas.microsoft.com/office/powerpoint/2010/main" val="4231572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anodot.com/learning-center/ai-analytics/"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0A2144"/>
                </a:solidFill>
                <a:effectLst/>
                <a:latin typeface="Montserrat"/>
              </a:rPr>
              <a:t>AI analytics identifies trends and provides correlations in real time</a:t>
            </a:r>
          </a:p>
          <a:p>
            <a:pPr algn="l"/>
            <a:r>
              <a:rPr lang="en-US" b="0" i="0" dirty="0">
                <a:solidFill>
                  <a:srgbClr val="353D46"/>
                </a:solidFill>
                <a:effectLst/>
                <a:latin typeface="Open Sans" panose="020B0606030504020204" pitchFamily="34" charset="0"/>
              </a:rPr>
              <a:t>Instead of long investigations and analysis through multiple business KPI dashboards and making manual correlations, business analysts can rely on </a:t>
            </a:r>
            <a:r>
              <a:rPr lang="en-US" b="0" i="0" u="none" strike="noStrike" dirty="0">
                <a:solidFill>
                  <a:srgbClr val="007BFF"/>
                </a:solidFill>
                <a:effectLst/>
                <a:latin typeface="Open Sans" panose="020B0606030504020204" pitchFamily="34" charset="0"/>
                <a:hlinkClick r:id="rId3"/>
              </a:rPr>
              <a:t>AI analytics</a:t>
            </a:r>
            <a:r>
              <a:rPr lang="en-US" b="0" i="0" dirty="0">
                <a:solidFill>
                  <a:srgbClr val="353D46"/>
                </a:solidFill>
                <a:effectLst/>
                <a:latin typeface="Open Sans" panose="020B0606030504020204" pitchFamily="34" charset="0"/>
              </a:rPr>
              <a:t> to probe deeper into the data and correlate simultaneous anomalies, revealing critical insights into operations.</a:t>
            </a:r>
          </a:p>
          <a:p>
            <a:pPr algn="l"/>
            <a:r>
              <a:rPr lang="en-US" b="0" i="0" dirty="0">
                <a:solidFill>
                  <a:srgbClr val="353D46"/>
                </a:solidFill>
                <a:effectLst/>
                <a:latin typeface="Open Sans" panose="020B0606030504020204" pitchFamily="34" charset="0"/>
              </a:rPr>
              <a:t>A real-time, large-scale automated anomaly detection system using machine learning methods can free data analysts from constant manual monitoring around just a few KPIs.</a:t>
            </a:r>
          </a:p>
          <a:p>
            <a:pPr algn="l"/>
            <a:r>
              <a:rPr lang="en-US" b="0" i="0" dirty="0">
                <a:solidFill>
                  <a:srgbClr val="333333"/>
                </a:solidFill>
                <a:effectLst/>
                <a:latin typeface="Merriweather"/>
              </a:rPr>
              <a:t>Artificial intelligence (AI) represents the next step in unlocking value from data. AI can not only enable enterprises to better understand current business conditions, but also to predict what will happen in the future and take actions based on those predictions. Today, an increasing number of business users and analysts without formal data science training are harnessing the predictive power of AI through what’s become known as augmented analytics. By automating the simplest parts of the machine learning (ML) process, augmented AI extends model building to a broader range of users including business people, analysts, and developers.</a:t>
            </a:r>
          </a:p>
          <a:p>
            <a:pPr algn="l"/>
            <a:r>
              <a:rPr lang="en-US" b="0" i="0" dirty="0" err="1">
                <a:solidFill>
                  <a:srgbClr val="333333"/>
                </a:solidFill>
                <a:effectLst/>
                <a:latin typeface="Merriweather"/>
              </a:rPr>
              <a:t>Aible’s</a:t>
            </a:r>
            <a:r>
              <a:rPr lang="en-US" b="0" i="0" dirty="0">
                <a:solidFill>
                  <a:srgbClr val="333333"/>
                </a:solidFill>
                <a:effectLst/>
                <a:latin typeface="Merriweather"/>
              </a:rPr>
              <a:t> ML algorithms leverage a company's data sources to deliver specific recommendations. With </a:t>
            </a:r>
            <a:r>
              <a:rPr lang="en-US" b="0" i="0" dirty="0" err="1">
                <a:solidFill>
                  <a:srgbClr val="333333"/>
                </a:solidFill>
                <a:effectLst/>
                <a:latin typeface="Merriweather"/>
              </a:rPr>
              <a:t>Aible</a:t>
            </a:r>
            <a:r>
              <a:rPr lang="en-US" b="0" i="0" dirty="0">
                <a:solidFill>
                  <a:srgbClr val="333333"/>
                </a:solidFill>
                <a:effectLst/>
                <a:latin typeface="Merriweather"/>
              </a:rPr>
              <a:t>, you can embed AI models, predictions, and recommendations directly in the Tableau dashboard. Let’s take a look at a use case for sales opportunity optimization.</a:t>
            </a:r>
            <a:endParaRPr lang="en-US" b="0" i="0" dirty="0">
              <a:solidFill>
                <a:srgbClr val="353D46"/>
              </a:solidFill>
              <a:effectLst/>
              <a:latin typeface="Open Sans" panose="020B0606030504020204" pitchFamily="34" charset="0"/>
            </a:endParaRPr>
          </a:p>
          <a:p>
            <a:endParaRPr lang="en-US" dirty="0"/>
          </a:p>
        </p:txBody>
      </p:sp>
      <p:sp>
        <p:nvSpPr>
          <p:cNvPr id="4" name="Slide Number Placeholder 3"/>
          <p:cNvSpPr>
            <a:spLocks noGrp="1"/>
          </p:cNvSpPr>
          <p:nvPr>
            <p:ph type="sldNum" sz="quarter" idx="5"/>
          </p:nvPr>
        </p:nvSpPr>
        <p:spPr/>
        <p:txBody>
          <a:bodyPr/>
          <a:lstStyle/>
          <a:p>
            <a:fld id="{170DA77E-40F5-404B-8B61-81A91A9001ED}" type="slidenum">
              <a:rPr lang="en-US" smtClean="0"/>
              <a:t>3</a:t>
            </a:fld>
            <a:endParaRPr lang="en-US"/>
          </a:p>
        </p:txBody>
      </p:sp>
    </p:spTree>
    <p:extLst>
      <p:ext uri="{BB962C8B-B14F-4D97-AF65-F5344CB8AC3E}">
        <p14:creationId xmlns:p14="http://schemas.microsoft.com/office/powerpoint/2010/main" val="32080705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GB" b="0" baseline="0" dirty="0"/>
              <a:t>So by visualizing the data and incorporating a few key pre-attentive attributes (like shape and </a:t>
            </a:r>
            <a:r>
              <a:rPr lang="en-GB" b="0" baseline="0" dirty="0" err="1"/>
              <a:t>color</a:t>
            </a:r>
            <a:r>
              <a:rPr lang="en-GB" b="0" baseline="0" dirty="0"/>
              <a:t>) I was able to effectively draw your eyes to the key places on the page where I wanted you to look.</a:t>
            </a:r>
          </a:p>
          <a:p>
            <a:endParaRPr lang="en-GB" b="0" baseline="0" dirty="0"/>
          </a:p>
          <a:p>
            <a:r>
              <a:rPr lang="en-GB" b="0" baseline="0" dirty="0"/>
              <a:t>Not only were you able to quickly identify data points of importance, you were also able to draw many other conclusions like: sales are steadily climbing, last 1/2 of the year out performed the first half.</a:t>
            </a:r>
          </a:p>
          <a:p>
            <a:endParaRPr lang="en-GB" b="0" baseline="0" dirty="0"/>
          </a:p>
          <a:p>
            <a:r>
              <a:rPr lang="en-GB" b="0" baseline="0" dirty="0"/>
              <a:t>The reason why we visualize data is so we can communicate information faster and make is easier to understand.</a:t>
            </a:r>
          </a:p>
          <a:p>
            <a:endParaRPr lang="en-GB" b="0" baseline="0" dirty="0"/>
          </a:p>
        </p:txBody>
      </p:sp>
    </p:spTree>
    <p:extLst>
      <p:ext uri="{BB962C8B-B14F-4D97-AF65-F5344CB8AC3E}">
        <p14:creationId xmlns:p14="http://schemas.microsoft.com/office/powerpoint/2010/main" val="16088130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visualize data to harness the incredible power of our visual system to spot relationships and trends</a:t>
            </a:r>
          </a:p>
        </p:txBody>
      </p:sp>
      <p:sp>
        <p:nvSpPr>
          <p:cNvPr id="4" name="Slide Number Placeholder 3"/>
          <p:cNvSpPr>
            <a:spLocks noGrp="1"/>
          </p:cNvSpPr>
          <p:nvPr>
            <p:ph type="sldNum" sz="quarter" idx="5"/>
          </p:nvPr>
        </p:nvSpPr>
        <p:spPr/>
        <p:txBody>
          <a:bodyPr/>
          <a:lstStyle/>
          <a:p>
            <a:fld id="{170DA77E-40F5-404B-8B61-81A91A9001ED}" type="slidenum">
              <a:rPr lang="en-US" smtClean="0"/>
              <a:t>14</a:t>
            </a:fld>
            <a:endParaRPr lang="en-US"/>
          </a:p>
        </p:txBody>
      </p:sp>
    </p:spTree>
    <p:extLst>
      <p:ext uri="{BB962C8B-B14F-4D97-AF65-F5344CB8AC3E}">
        <p14:creationId xmlns:p14="http://schemas.microsoft.com/office/powerpoint/2010/main" val="33791020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visualize data to harness the incredible power of our visual system to spot relationships and trends</a:t>
            </a:r>
          </a:p>
        </p:txBody>
      </p:sp>
      <p:sp>
        <p:nvSpPr>
          <p:cNvPr id="4" name="Slide Number Placeholder 3"/>
          <p:cNvSpPr>
            <a:spLocks noGrp="1"/>
          </p:cNvSpPr>
          <p:nvPr>
            <p:ph type="sldNum" sz="quarter" idx="5"/>
          </p:nvPr>
        </p:nvSpPr>
        <p:spPr/>
        <p:txBody>
          <a:bodyPr/>
          <a:lstStyle/>
          <a:p>
            <a:fld id="{170DA77E-40F5-404B-8B61-81A91A9001ED}" type="slidenum">
              <a:rPr lang="en-US" smtClean="0"/>
              <a:t>15</a:t>
            </a:fld>
            <a:endParaRPr lang="en-US"/>
          </a:p>
        </p:txBody>
      </p:sp>
    </p:spTree>
    <p:extLst>
      <p:ext uri="{BB962C8B-B14F-4D97-AF65-F5344CB8AC3E}">
        <p14:creationId xmlns:p14="http://schemas.microsoft.com/office/powerpoint/2010/main" val="3782041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much better insight into the trends. Office supplies has been the lowest-selling product category in all but two quarters. Furniture trends have been dropping slowly over the time period, except for a bump in sales in 2015 Q4 and a rise in the last two quarters. Technology sales have mostly been the highest but were particularly volatile at the start of the time period. The table and the line chart each visualized the same 48 data points, but only the line chart lets us see the trends. The line chart turned 48 data points into three chunks of data, each containing 16 data points. Visualizing the data hacks our short-term memory; it allows us to interpret large volumes of data instantly.</a:t>
            </a:r>
          </a:p>
        </p:txBody>
      </p:sp>
      <p:sp>
        <p:nvSpPr>
          <p:cNvPr id="4" name="Slide Number Placeholder 3"/>
          <p:cNvSpPr>
            <a:spLocks noGrp="1"/>
          </p:cNvSpPr>
          <p:nvPr>
            <p:ph type="sldNum" sz="quarter" idx="5"/>
          </p:nvPr>
        </p:nvSpPr>
        <p:spPr/>
        <p:txBody>
          <a:bodyPr/>
          <a:lstStyle/>
          <a:p>
            <a:fld id="{170DA77E-40F5-404B-8B61-81A91A9001ED}" type="slidenum">
              <a:rPr lang="en-US" smtClean="0"/>
              <a:t>16</a:t>
            </a:fld>
            <a:endParaRPr lang="en-US"/>
          </a:p>
        </p:txBody>
      </p:sp>
    </p:spTree>
    <p:extLst>
      <p:ext uri="{BB962C8B-B14F-4D97-AF65-F5344CB8AC3E}">
        <p14:creationId xmlns:p14="http://schemas.microsoft.com/office/powerpoint/2010/main" val="1765419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visualize data to harness the incredible power of our visual system to spot relationships and trends.</a:t>
            </a:r>
            <a:endParaRPr lang="en-US" b="0" i="0" dirty="0">
              <a:solidFill>
                <a:srgbClr val="373737"/>
              </a:solidFill>
              <a:effectLst/>
              <a:latin typeface="Oxygen"/>
            </a:endParaRPr>
          </a:p>
          <a:p>
            <a:endParaRPr lang="en-US" dirty="0"/>
          </a:p>
        </p:txBody>
      </p:sp>
      <p:sp>
        <p:nvSpPr>
          <p:cNvPr id="4" name="Slide Number Placeholder 3"/>
          <p:cNvSpPr>
            <a:spLocks noGrp="1"/>
          </p:cNvSpPr>
          <p:nvPr>
            <p:ph type="sldNum" sz="quarter" idx="5"/>
          </p:nvPr>
        </p:nvSpPr>
        <p:spPr/>
        <p:txBody>
          <a:bodyPr/>
          <a:lstStyle/>
          <a:p>
            <a:fld id="{170DA77E-40F5-404B-8B61-81A91A9001ED}" type="slidenum">
              <a:rPr lang="en-US" smtClean="0"/>
              <a:t>17</a:t>
            </a:fld>
            <a:endParaRPr lang="en-US"/>
          </a:p>
        </p:txBody>
      </p:sp>
    </p:spTree>
    <p:extLst>
      <p:ext uri="{BB962C8B-B14F-4D97-AF65-F5344CB8AC3E}">
        <p14:creationId xmlns:p14="http://schemas.microsoft.com/office/powerpoint/2010/main" val="3997436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373737"/>
                </a:solidFill>
                <a:effectLst/>
                <a:latin typeface="Oxygen"/>
              </a:rPr>
              <a:t>what type of chart should I use to visualize my data? Does it matter?</a:t>
            </a:r>
          </a:p>
          <a:p>
            <a:pPr algn="l" fontAlgn="base"/>
            <a:r>
              <a:rPr lang="en-US" b="0" i="0" dirty="0">
                <a:solidFill>
                  <a:srgbClr val="373737"/>
                </a:solidFill>
                <a:effectLst/>
                <a:latin typeface="Oxygen"/>
              </a:rPr>
              <a:t>Short answer: yes, it matters. Choosing a type of chart that doesn’t work with your data can end up misrepresenting and skewing your data.</a:t>
            </a:r>
          </a:p>
          <a:p>
            <a:pPr fontAlgn="base"/>
            <a:r>
              <a:rPr lang="en-US" b="0" i="0" dirty="0">
                <a:solidFill>
                  <a:srgbClr val="373737"/>
                </a:solidFill>
                <a:effectLst/>
                <a:latin typeface="Oxygen"/>
              </a:rPr>
              <a:t>The chart styles, colors, shapes, and sizing you use all play a role in how the data is interpreted. If you want to present your data accurately and ethically, then you need to take care to ensure that your data visualization does not present the data falsely. </a:t>
            </a:r>
          </a:p>
          <a:p>
            <a:pPr marL="0" indent="0" algn="l" fontAlgn="base">
              <a:buNone/>
            </a:pPr>
            <a:endParaRPr lang="en-US" dirty="0"/>
          </a:p>
          <a:p>
            <a:endParaRPr lang="en-US" dirty="0"/>
          </a:p>
        </p:txBody>
      </p:sp>
      <p:sp>
        <p:nvSpPr>
          <p:cNvPr id="4" name="Slide Number Placeholder 3"/>
          <p:cNvSpPr>
            <a:spLocks noGrp="1"/>
          </p:cNvSpPr>
          <p:nvPr>
            <p:ph type="sldNum" sz="quarter" idx="5"/>
          </p:nvPr>
        </p:nvSpPr>
        <p:spPr/>
        <p:txBody>
          <a:bodyPr/>
          <a:lstStyle/>
          <a:p>
            <a:fld id="{170DA77E-40F5-404B-8B61-81A91A9001ED}" type="slidenum">
              <a:rPr lang="en-US" smtClean="0"/>
              <a:t>18</a:t>
            </a:fld>
            <a:endParaRPr lang="en-US"/>
          </a:p>
        </p:txBody>
      </p:sp>
    </p:spTree>
    <p:extLst>
      <p:ext uri="{BB962C8B-B14F-4D97-AF65-F5344CB8AC3E}">
        <p14:creationId xmlns:p14="http://schemas.microsoft.com/office/powerpoint/2010/main" val="3271106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Size and hue: Aren’t they amazing? That’s all very well when counting the 9s. What if our task is to count the frequency of each digit? That’s a slightly more realistic task, but we can’t just use a different color or size for each digit. That would defeat the </a:t>
            </a:r>
            <a:r>
              <a:rPr lang="en-US" dirty="0" err="1"/>
              <a:t>preattentive</a:t>
            </a:r>
            <a:r>
              <a:rPr lang="en-US" dirty="0"/>
              <a:t> nature of the single color. Look at the mess that is Figure 1.7.</a:t>
            </a:r>
          </a:p>
          <a:p>
            <a:r>
              <a:rPr lang="en-US" dirty="0"/>
              <a:t>To count each digit, we need to aggregate. Visualization is, at its core, about encoding aggregations, such as frequency, in order to gain insight. We need to move away from the table entirely and encode the frequency of each digit. The most effective way is to use length, which we can do in a bar chart. Figure 1.8 shows the frequency of each digit. We’ve also colored the bar showing the number 9</a:t>
            </a:r>
          </a:p>
        </p:txBody>
      </p:sp>
      <p:sp>
        <p:nvSpPr>
          <p:cNvPr id="4" name="Slide Number Placeholder 3"/>
          <p:cNvSpPr>
            <a:spLocks noGrp="1"/>
          </p:cNvSpPr>
          <p:nvPr>
            <p:ph type="sldNum" sz="quarter" idx="5"/>
          </p:nvPr>
        </p:nvSpPr>
        <p:spPr/>
        <p:txBody>
          <a:bodyPr/>
          <a:lstStyle/>
          <a:p>
            <a:fld id="{170DA77E-40F5-404B-8B61-81A91A9001ED}" type="slidenum">
              <a:rPr lang="en-US" smtClean="0"/>
              <a:t>20</a:t>
            </a:fld>
            <a:endParaRPr lang="en-US"/>
          </a:p>
        </p:txBody>
      </p:sp>
    </p:spTree>
    <p:extLst>
      <p:ext uri="{BB962C8B-B14F-4D97-AF65-F5344CB8AC3E}">
        <p14:creationId xmlns:p14="http://schemas.microsoft.com/office/powerpoint/2010/main" val="14335972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count each digit, we need to aggregate. Visualization is, at its core, about encoding aggregations, such as frequency, in order to gain insight. We need to move away from the table entirely and encode the frequency of each digit. The most effective way is to use length, which we can do in a bar chart. Figure 1.8 shows the frequency of each digit. We’ve also colored the bar showing the number 9. Since the task is to count the 9s in the data source, the bar chart is one of the best ways to see the results. This is because length and position are best for quantitative comparisons. If we extend the example one final time and consider which numbers are most common, we could sort the bars, as shown in Figure 1.9</a:t>
            </a:r>
          </a:p>
          <a:p>
            <a:endParaRPr lang="en-US" dirty="0"/>
          </a:p>
          <a:p>
            <a:endParaRPr lang="en-US" dirty="0"/>
          </a:p>
          <a:p>
            <a:r>
              <a:rPr lang="en-US" dirty="0"/>
              <a:t>n the sorted bar chart, not only can we count the 9s (the original task), but we also know that 9 was the third most common digit in the table. We can also see the frequency of every other digit.</a:t>
            </a:r>
          </a:p>
          <a:p>
            <a:endParaRPr lang="en-US" dirty="0"/>
          </a:p>
          <a:p>
            <a:r>
              <a:rPr lang="en-US" dirty="0"/>
              <a:t>The series of examples we just presented used color, size, and length to highlight the 9s. These are three of many </a:t>
            </a:r>
            <a:r>
              <a:rPr lang="en-US" dirty="0" err="1"/>
              <a:t>preattentive</a:t>
            </a:r>
            <a:r>
              <a:rPr lang="en-US" dirty="0"/>
              <a:t> attributes. Figure 1.10 shows 12 that are commonly used in data </a:t>
            </a:r>
            <a:r>
              <a:rPr lang="en-US" dirty="0" err="1"/>
              <a:t>visualizatio</a:t>
            </a:r>
            <a:endParaRPr lang="en-US" dirty="0"/>
          </a:p>
        </p:txBody>
      </p:sp>
      <p:sp>
        <p:nvSpPr>
          <p:cNvPr id="4" name="Slide Number Placeholder 3"/>
          <p:cNvSpPr>
            <a:spLocks noGrp="1"/>
          </p:cNvSpPr>
          <p:nvPr>
            <p:ph type="sldNum" sz="quarter" idx="5"/>
          </p:nvPr>
        </p:nvSpPr>
        <p:spPr/>
        <p:txBody>
          <a:bodyPr/>
          <a:lstStyle/>
          <a:p>
            <a:fld id="{170DA77E-40F5-404B-8B61-81A91A9001ED}" type="slidenum">
              <a:rPr lang="en-US" smtClean="0"/>
              <a:t>22</a:t>
            </a:fld>
            <a:endParaRPr lang="en-US"/>
          </a:p>
        </p:txBody>
      </p:sp>
    </p:spTree>
    <p:extLst>
      <p:ext uri="{BB962C8B-B14F-4D97-AF65-F5344CB8AC3E}">
        <p14:creationId xmlns:p14="http://schemas.microsoft.com/office/powerpoint/2010/main" val="2848820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count each digit, we need to aggregate. Visualization is, at its core, about encoding aggregations, such as frequency, in order to gain insight. We need to move away from the table entirely and encode the frequency of each digit. The most effective way is to use length, which we can do in a bar chart. Figure 1.8 shows the frequency of each digit. We’ve also colored the bar showing the number 9. Since the task is to count the 9s in the data source, the bar chart is one of the best ways to see the results. This is because length and position are best for quantitative comparisons. If we extend the example one final time and consider which numbers are most common, we could sort the bars, as shown in Figure 1.9</a:t>
            </a:r>
          </a:p>
          <a:p>
            <a:endParaRPr lang="en-US" dirty="0"/>
          </a:p>
          <a:p>
            <a:endParaRPr lang="en-US" dirty="0"/>
          </a:p>
          <a:p>
            <a:r>
              <a:rPr lang="en-US" dirty="0"/>
              <a:t>n the sorted bar chart, not only can we count the 9s (the original task), but we also know that 9 was the third most common digit in the table. We can also see the frequency of every other digit.</a:t>
            </a:r>
          </a:p>
          <a:p>
            <a:endParaRPr lang="en-US" dirty="0"/>
          </a:p>
          <a:p>
            <a:r>
              <a:rPr lang="en-US" dirty="0"/>
              <a:t>The series of examples we just presented used color, size, and length to highlight the 9s. These are three of many </a:t>
            </a:r>
            <a:r>
              <a:rPr lang="en-US" dirty="0" err="1"/>
              <a:t>preattentive</a:t>
            </a:r>
            <a:r>
              <a:rPr lang="en-US" dirty="0"/>
              <a:t> attributes. Figure 1.10 shows 12 that are commonly used in data </a:t>
            </a:r>
            <a:r>
              <a:rPr lang="en-US" dirty="0" err="1"/>
              <a:t>visualizatio</a:t>
            </a:r>
            <a:endParaRPr lang="en-US" dirty="0"/>
          </a:p>
        </p:txBody>
      </p:sp>
      <p:sp>
        <p:nvSpPr>
          <p:cNvPr id="4" name="Slide Number Placeholder 3"/>
          <p:cNvSpPr>
            <a:spLocks noGrp="1"/>
          </p:cNvSpPr>
          <p:nvPr>
            <p:ph type="sldNum" sz="quarter" idx="5"/>
          </p:nvPr>
        </p:nvSpPr>
        <p:spPr/>
        <p:txBody>
          <a:bodyPr/>
          <a:lstStyle/>
          <a:p>
            <a:fld id="{170DA77E-40F5-404B-8B61-81A91A9001ED}" type="slidenum">
              <a:rPr lang="en-US" smtClean="0"/>
              <a:t>23</a:t>
            </a:fld>
            <a:endParaRPr lang="en-US"/>
          </a:p>
        </p:txBody>
      </p:sp>
    </p:spTree>
    <p:extLst>
      <p:ext uri="{BB962C8B-B14F-4D97-AF65-F5344CB8AC3E}">
        <p14:creationId xmlns:p14="http://schemas.microsoft.com/office/powerpoint/2010/main" val="30858146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Helvetica Neue"/>
              </a:rPr>
              <a:t>Commonly used aesthetics in data visualization: position, shape, size, color, line width, line type. Some of these aesthetics can represent both continuous and discrete data (position, size, line width, color) while others can usually only represent discrete data (shape, line type).</a:t>
            </a:r>
            <a:endParaRPr lang="en-US" dirty="0"/>
          </a:p>
        </p:txBody>
      </p:sp>
      <p:sp>
        <p:nvSpPr>
          <p:cNvPr id="4" name="Slide Number Placeholder 3"/>
          <p:cNvSpPr>
            <a:spLocks noGrp="1"/>
          </p:cNvSpPr>
          <p:nvPr>
            <p:ph type="sldNum" sz="quarter" idx="5"/>
          </p:nvPr>
        </p:nvSpPr>
        <p:spPr/>
        <p:txBody>
          <a:bodyPr/>
          <a:lstStyle/>
          <a:p>
            <a:fld id="{170DA77E-40F5-404B-8B61-81A91A9001ED}" type="slidenum">
              <a:rPr lang="en-US" smtClean="0"/>
              <a:t>25</a:t>
            </a:fld>
            <a:endParaRPr lang="en-US"/>
          </a:p>
        </p:txBody>
      </p:sp>
    </p:spTree>
    <p:extLst>
      <p:ext uri="{BB962C8B-B14F-4D97-AF65-F5344CB8AC3E}">
        <p14:creationId xmlns:p14="http://schemas.microsoft.com/office/powerpoint/2010/main" val="1116623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 Graphical representation o Once reserved to smaller groups (company boards), DV evolved greatly - Browsing “real world” examples and showing why/how bad/good they are. o Focus on: ▪ presence of title ? (correctness) • sometimes the title does not match the data ▪ presence of an explanation ? (correctness) ▪ presence of scale and legend ▪ origin of data • level of confidence • references are present ▪ sample size ▪ date of publication (was there noticeable events after) ▪ palette • choice of range or colors – </a:t>
            </a:r>
          </a:p>
          <a:p>
            <a:endParaRPr lang="en-US" dirty="0"/>
          </a:p>
          <a:p>
            <a:endParaRPr lang="en-US" dirty="0"/>
          </a:p>
          <a:p>
            <a:r>
              <a:rPr lang="en-US" dirty="0"/>
              <a:t>o </a:t>
            </a:r>
            <a:r>
              <a:rPr lang="en-US" dirty="0" err="1"/>
              <a:t>Propaging</a:t>
            </a:r>
            <a:r>
              <a:rPr lang="en-US" dirty="0"/>
              <a:t> false ideas quickly o blind acceptance (see Milgram experiment) ▪ many readers will browse the title, glance at the picture and not read the eventual explanations paragraph ▪ data coming from a separate provider will </a:t>
            </a:r>
            <a:r>
              <a:rPr lang="en-US" dirty="0" err="1"/>
              <a:t>benfit</a:t>
            </a:r>
            <a:r>
              <a:rPr lang="en-US" dirty="0"/>
              <a:t> from the reputation of the media (website, newspaper) it is published in. </a:t>
            </a:r>
          </a:p>
        </p:txBody>
      </p:sp>
      <p:sp>
        <p:nvSpPr>
          <p:cNvPr id="4" name="Slide Number Placeholder 3"/>
          <p:cNvSpPr>
            <a:spLocks noGrp="1"/>
          </p:cNvSpPr>
          <p:nvPr>
            <p:ph type="sldNum" sz="quarter" idx="5"/>
          </p:nvPr>
        </p:nvSpPr>
        <p:spPr/>
        <p:txBody>
          <a:bodyPr/>
          <a:lstStyle/>
          <a:p>
            <a:fld id="{170DA77E-40F5-404B-8B61-81A91A9001ED}" type="slidenum">
              <a:rPr lang="en-US" smtClean="0"/>
              <a:t>4</a:t>
            </a:fld>
            <a:endParaRPr lang="en-US"/>
          </a:p>
        </p:txBody>
      </p:sp>
    </p:spTree>
    <p:extLst>
      <p:ext uri="{BB962C8B-B14F-4D97-AF65-F5344CB8AC3E}">
        <p14:creationId xmlns:p14="http://schemas.microsoft.com/office/powerpoint/2010/main" val="28372825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sz="1800" kern="1200" baseline="0" dirty="0">
                <a:solidFill>
                  <a:schemeClr val="tx1"/>
                </a:solidFill>
                <a:effectLst/>
                <a:latin typeface="BentonSans Book"/>
                <a:ea typeface="ＭＳ Ｐゴシック" charset="0"/>
                <a:cs typeface="ＭＳ Ｐゴシック" charset="0"/>
              </a:rPr>
              <a:t>Using pre-attentive principles in your dashboards allow your end user to process information faster and draw clear distinctions in the data.  It gives you the ability to say more with less.</a:t>
            </a:r>
          </a:p>
          <a:p>
            <a:endParaRPr lang="en-US" sz="1800" kern="1200" baseline="0" dirty="0">
              <a:solidFill>
                <a:schemeClr val="tx1"/>
              </a:solidFill>
              <a:effectLst/>
              <a:latin typeface="BentonSans Book"/>
              <a:ea typeface="ＭＳ Ｐゴシック" charset="0"/>
              <a:cs typeface="ＭＳ Ｐゴシック" charset="0"/>
            </a:endParaRPr>
          </a:p>
          <a:p>
            <a:r>
              <a:rPr lang="en-US" sz="1800" kern="1200" baseline="0" dirty="0">
                <a:solidFill>
                  <a:schemeClr val="tx1"/>
                </a:solidFill>
                <a:effectLst/>
                <a:latin typeface="BentonSans Book"/>
                <a:ea typeface="ＭＳ Ｐゴシック" charset="0"/>
                <a:cs typeface="ＭＳ Ｐゴシック" charset="0"/>
              </a:rPr>
              <a:t>So whether you choose to draw these lines of distinction by using size, shape, width, or color;  your end user will be able to better understand the message being delivered</a:t>
            </a:r>
          </a:p>
          <a:p>
            <a:endParaRPr lang="en-US" sz="1800" kern="1200" baseline="0" dirty="0">
              <a:solidFill>
                <a:schemeClr val="tx1"/>
              </a:solidFill>
              <a:effectLst/>
              <a:latin typeface="BentonSans Book"/>
              <a:ea typeface="ＭＳ Ｐゴシック" charset="0"/>
              <a:cs typeface="ＭＳ Ｐゴシック" charset="0"/>
            </a:endParaRPr>
          </a:p>
          <a:p>
            <a:r>
              <a:rPr lang="en-US" sz="1800" kern="1200" baseline="0" dirty="0">
                <a:solidFill>
                  <a:schemeClr val="tx1"/>
                </a:solidFill>
                <a:effectLst/>
                <a:latin typeface="BentonSans Book"/>
                <a:ea typeface="ＭＳ Ｐゴシック" charset="0"/>
                <a:cs typeface="ＭＳ Ｐゴシック" charset="0"/>
              </a:rPr>
              <a:t>Be mindful when using these principles as the brain is able to distinguish the differences in some better than others.</a:t>
            </a:r>
          </a:p>
          <a:p>
            <a:endParaRPr lang="en-US" sz="1800" kern="1200" baseline="0" dirty="0">
              <a:solidFill>
                <a:schemeClr val="tx1"/>
              </a:solidFill>
              <a:effectLst/>
              <a:latin typeface="BentonSans Book"/>
              <a:ea typeface="ＭＳ Ｐゴシック" charset="0"/>
              <a:cs typeface="ＭＳ Ｐゴシック" charset="0"/>
            </a:endParaRPr>
          </a:p>
          <a:p>
            <a:r>
              <a:rPr lang="en-US" sz="1800" kern="1200" baseline="0" dirty="0">
                <a:solidFill>
                  <a:schemeClr val="tx1"/>
                </a:solidFill>
                <a:effectLst/>
                <a:latin typeface="BentonSans Book"/>
                <a:ea typeface="ＭＳ Ｐゴシック" charset="0"/>
                <a:cs typeface="ＭＳ Ｐゴシック" charset="0"/>
              </a:rPr>
              <a:t>Let me show you what I mean…</a:t>
            </a:r>
            <a:endParaRPr lang="en-US" baseline="0" dirty="0"/>
          </a:p>
        </p:txBody>
      </p:sp>
    </p:spTree>
    <p:extLst>
      <p:ext uri="{BB962C8B-B14F-4D97-AF65-F5344CB8AC3E}">
        <p14:creationId xmlns:p14="http://schemas.microsoft.com/office/powerpoint/2010/main" val="15462642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types of data: </a:t>
            </a:r>
          </a:p>
          <a:p>
            <a:r>
              <a:rPr lang="en-US" dirty="0"/>
              <a:t>categorical, ordinal, and quantitative</a:t>
            </a:r>
          </a:p>
          <a:p>
            <a:endParaRPr lang="en-US" dirty="0"/>
          </a:p>
        </p:txBody>
      </p:sp>
      <p:sp>
        <p:nvSpPr>
          <p:cNvPr id="4" name="Slide Number Placeholder 3"/>
          <p:cNvSpPr>
            <a:spLocks noGrp="1"/>
          </p:cNvSpPr>
          <p:nvPr>
            <p:ph type="sldNum" sz="quarter" idx="5"/>
          </p:nvPr>
        </p:nvSpPr>
        <p:spPr/>
        <p:txBody>
          <a:bodyPr/>
          <a:lstStyle/>
          <a:p>
            <a:fld id="{170DA77E-40F5-404B-8B61-81A91A9001ED}" type="slidenum">
              <a:rPr lang="en-US" smtClean="0"/>
              <a:t>34</a:t>
            </a:fld>
            <a:endParaRPr lang="en-US"/>
          </a:p>
        </p:txBody>
      </p:sp>
    </p:spTree>
    <p:extLst>
      <p:ext uri="{BB962C8B-B14F-4D97-AF65-F5344CB8AC3E}">
        <p14:creationId xmlns:p14="http://schemas.microsoft.com/office/powerpoint/2010/main" val="20092191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0DA77E-40F5-404B-8B61-81A91A9001ED}" type="slidenum">
              <a:rPr lang="en-US" smtClean="0"/>
              <a:t>35</a:t>
            </a:fld>
            <a:endParaRPr lang="en-US"/>
          </a:p>
        </p:txBody>
      </p:sp>
    </p:spTree>
    <p:extLst>
      <p:ext uri="{BB962C8B-B14F-4D97-AF65-F5344CB8AC3E}">
        <p14:creationId xmlns:p14="http://schemas.microsoft.com/office/powerpoint/2010/main" val="22148549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now looked at </a:t>
            </a:r>
            <a:r>
              <a:rPr lang="en-US" dirty="0" err="1"/>
              <a:t>preattentive</a:t>
            </a:r>
            <a:r>
              <a:rPr lang="en-US" dirty="0"/>
              <a:t> attributes and the three types of data. It’s time to see how to combine that knowledge into building charts. Let’s look at some charts and see how they encode the different types of data</a:t>
            </a:r>
          </a:p>
          <a:p>
            <a:endParaRPr lang="en-US" dirty="0"/>
          </a:p>
        </p:txBody>
      </p:sp>
      <p:sp>
        <p:nvSpPr>
          <p:cNvPr id="4" name="Slide Number Placeholder 3"/>
          <p:cNvSpPr>
            <a:spLocks noGrp="1"/>
          </p:cNvSpPr>
          <p:nvPr>
            <p:ph type="sldNum" sz="quarter" idx="5"/>
          </p:nvPr>
        </p:nvSpPr>
        <p:spPr/>
        <p:txBody>
          <a:bodyPr/>
          <a:lstStyle/>
          <a:p>
            <a:fld id="{170DA77E-40F5-404B-8B61-81A91A9001ED}" type="slidenum">
              <a:rPr lang="en-US" smtClean="0"/>
              <a:t>37</a:t>
            </a:fld>
            <a:endParaRPr lang="en-US"/>
          </a:p>
        </p:txBody>
      </p:sp>
    </p:spTree>
    <p:extLst>
      <p:ext uri="{BB962C8B-B14F-4D97-AF65-F5344CB8AC3E}">
        <p14:creationId xmlns:p14="http://schemas.microsoft.com/office/powerpoint/2010/main" val="27533649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Color is one of the most important things to understand in data visualization and frequently is misused. You should not use color just to spice up a boring visualization. In fact, many great data visualizations don’t use color at all and are informative and beautiful. Color is one of the most important things to understand in data visualization and frequently is misused. You should not use color just to spice up a boring visualization. In fact, many great data visualizations don’t use color at all and are informative and beautiful. Color is one of the most important things to understand in data visualization and frequently is misused. You should not use color just to spice up a boring visualization. In fact, many great data visualizations don’t use color at all and are informative and beautiful. </a:t>
            </a:r>
          </a:p>
          <a:p>
            <a:endParaRPr lang="en-US" dirty="0"/>
          </a:p>
        </p:txBody>
      </p:sp>
      <p:sp>
        <p:nvSpPr>
          <p:cNvPr id="4" name="Slide Number Placeholder 3"/>
          <p:cNvSpPr>
            <a:spLocks noGrp="1"/>
          </p:cNvSpPr>
          <p:nvPr>
            <p:ph type="sldNum" sz="quarter" idx="5"/>
          </p:nvPr>
        </p:nvSpPr>
        <p:spPr/>
        <p:txBody>
          <a:bodyPr/>
          <a:lstStyle/>
          <a:p>
            <a:fld id="{170DA77E-40F5-404B-8B61-81A91A9001ED}" type="slidenum">
              <a:rPr lang="en-US" smtClean="0"/>
              <a:t>41</a:t>
            </a:fld>
            <a:endParaRPr lang="en-US"/>
          </a:p>
        </p:txBody>
      </p:sp>
    </p:spTree>
    <p:extLst>
      <p:ext uri="{BB962C8B-B14F-4D97-AF65-F5344CB8AC3E}">
        <p14:creationId xmlns:p14="http://schemas.microsoft.com/office/powerpoint/2010/main" val="630533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color can be used to draw the attention of the reader, highlight a portion of data, or distinguish between different categories.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Helvetica Neue"/>
              </a:rPr>
              <a:t>The types of colors we use and the way in which we use them are quite different for these three cases.</a:t>
            </a:r>
          </a:p>
          <a:p>
            <a:endParaRPr lang="en-US" dirty="0"/>
          </a:p>
        </p:txBody>
      </p:sp>
      <p:sp>
        <p:nvSpPr>
          <p:cNvPr id="4" name="Slide Number Placeholder 3"/>
          <p:cNvSpPr>
            <a:spLocks noGrp="1"/>
          </p:cNvSpPr>
          <p:nvPr>
            <p:ph type="sldNum" sz="quarter" idx="5"/>
          </p:nvPr>
        </p:nvSpPr>
        <p:spPr/>
        <p:txBody>
          <a:bodyPr/>
          <a:lstStyle/>
          <a:p>
            <a:fld id="{170DA77E-40F5-404B-8B61-81A91A9001ED}" type="slidenum">
              <a:rPr lang="en-US" smtClean="0"/>
              <a:t>44</a:t>
            </a:fld>
            <a:endParaRPr lang="en-US"/>
          </a:p>
        </p:txBody>
      </p:sp>
    </p:spTree>
    <p:extLst>
      <p:ext uri="{BB962C8B-B14F-4D97-AF65-F5344CB8AC3E}">
        <p14:creationId xmlns:p14="http://schemas.microsoft.com/office/powerpoint/2010/main" val="29100401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1" i="0" dirty="0">
                <a:solidFill>
                  <a:srgbClr val="373737"/>
                </a:solidFill>
                <a:effectLst/>
                <a:latin typeface="Oxygen"/>
              </a:rPr>
              <a:t>Use colors strategically in your design</a:t>
            </a:r>
          </a:p>
          <a:p>
            <a:pPr algn="l" fontAlgn="base"/>
            <a:r>
              <a:rPr lang="en-US" b="0" i="0" dirty="0">
                <a:solidFill>
                  <a:srgbClr val="373737"/>
                </a:solidFill>
                <a:effectLst/>
                <a:latin typeface="Oxygen"/>
              </a:rPr>
              <a:t>In design, colors are as functional as they are fashionable. You can use colors to emphasize points, categorize information, show movement or progression, and more. </a:t>
            </a:r>
          </a:p>
          <a:p>
            <a:pPr algn="l" fontAlgn="base"/>
            <a:r>
              <a:rPr lang="en-US" b="0" i="0" dirty="0">
                <a:solidFill>
                  <a:srgbClr val="0F256E"/>
                </a:solidFill>
                <a:effectLst/>
                <a:latin typeface="Proxima Nova"/>
              </a:rPr>
              <a:t>Misleading Color Contrast</a:t>
            </a:r>
          </a:p>
          <a:p>
            <a:pPr algn="l" fontAlgn="base"/>
            <a:r>
              <a:rPr lang="en-US" b="0" i="0" dirty="0">
                <a:solidFill>
                  <a:srgbClr val="262D3D"/>
                </a:solidFill>
                <a:effectLst/>
                <a:latin typeface="Merriweather"/>
              </a:rPr>
              <a:t>Color is among the most persuasive design elements. Even subtle shade variations elicit strong emotional responses. </a:t>
            </a:r>
            <a:r>
              <a:rPr lang="en-US" b="1" i="0" dirty="0">
                <a:solidFill>
                  <a:srgbClr val="262D3D"/>
                </a:solidFill>
                <a:effectLst/>
                <a:latin typeface="Merriweather"/>
              </a:rPr>
              <a:t>In data visualization, high degrees of color contrast may cause viewers to believe that value disparities are greater than they really are.</a:t>
            </a:r>
            <a:endParaRPr lang="en-US" b="0" i="0" dirty="0">
              <a:solidFill>
                <a:srgbClr val="262D3D"/>
              </a:solidFill>
              <a:effectLst/>
              <a:latin typeface="Merriweather"/>
            </a:endParaRPr>
          </a:p>
          <a:p>
            <a:pPr algn="l" fontAlgn="base"/>
            <a:r>
              <a:rPr lang="en-US" b="0" i="0" dirty="0">
                <a:solidFill>
                  <a:srgbClr val="262D3D"/>
                </a:solidFill>
                <a:effectLst/>
                <a:latin typeface="Merriweather"/>
              </a:rPr>
              <a:t>For example, heatmaps depict value magnitude with color. High values appear orange and red, while lower values are rendered in blue and green. The difference between values may be minimal, but color contrast creates the impression of heat and heightened activity.</a:t>
            </a:r>
          </a:p>
          <a:p>
            <a:pPr algn="l" fontAlgn="base">
              <a:buFont typeface="Arial" panose="020B0604020202020204" pitchFamily="34" charset="0"/>
              <a:buChar char="•"/>
            </a:pPr>
            <a:r>
              <a:rPr lang="en-US" b="0" i="0" dirty="0">
                <a:solidFill>
                  <a:srgbClr val="262D3D"/>
                </a:solidFill>
                <a:effectLst/>
                <a:latin typeface="Merriweather"/>
              </a:rPr>
              <a:t>Color is more than a way to differentiate between data series.</a:t>
            </a:r>
          </a:p>
          <a:p>
            <a:pPr algn="l" fontAlgn="base">
              <a:buFont typeface="Arial" panose="020B0604020202020204" pitchFamily="34" charset="0"/>
              <a:buChar char="•"/>
            </a:pPr>
            <a:r>
              <a:rPr lang="en-US" b="0" i="0" dirty="0">
                <a:solidFill>
                  <a:srgbClr val="262D3D"/>
                </a:solidFill>
                <a:effectLst/>
                <a:latin typeface="Merriweather"/>
              </a:rPr>
              <a:t>High-contrast color pairings cause viewers to perceive greater degrees of data disparity.</a:t>
            </a:r>
          </a:p>
          <a:p>
            <a:pPr algn="l" fontAlgn="base"/>
            <a:endParaRPr lang="en-US" b="0" i="0" dirty="0">
              <a:solidFill>
                <a:srgbClr val="373737"/>
              </a:solidFill>
              <a:effectLst/>
              <a:latin typeface="Oxygen"/>
            </a:endParaRPr>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VelinoText-Book"/>
              </a:rPr>
              <a:t>The most comprehensive and empowering uses of data visualization not only tell the story but also allow the audience to view and draw insights, identify correlations, recognize trends, and, ultimately, form their own fact-based story. These data-driven stories provide decision makers with an opportunity to make efficient, informed decisions in a way that might not be possible with textual data alone. Data analytics—or simply reporting information—without effective visualization can lead to a great risk of the audience getting “lost in the data.” This can prolong decision making or, worse, lead to decisions that aren’t supported by the data. This risk can be mitigated through pairing data visualization tools and best practices.</a:t>
            </a:r>
            <a:endParaRPr lang="en-US" dirty="0"/>
          </a:p>
          <a:p>
            <a:endParaRPr lang="en-US" dirty="0"/>
          </a:p>
        </p:txBody>
      </p:sp>
      <p:sp>
        <p:nvSpPr>
          <p:cNvPr id="4" name="Slide Number Placeholder 3"/>
          <p:cNvSpPr>
            <a:spLocks noGrp="1"/>
          </p:cNvSpPr>
          <p:nvPr>
            <p:ph type="sldNum" sz="quarter" idx="5"/>
          </p:nvPr>
        </p:nvSpPr>
        <p:spPr/>
        <p:txBody>
          <a:bodyPr/>
          <a:lstStyle/>
          <a:p>
            <a:fld id="{170DA77E-40F5-404B-8B61-81A91A9001ED}" type="slidenum">
              <a:rPr lang="en-US" smtClean="0"/>
              <a:t>45</a:t>
            </a:fld>
            <a:endParaRPr lang="en-US"/>
          </a:p>
        </p:txBody>
      </p:sp>
    </p:spTree>
    <p:extLst>
      <p:ext uri="{BB962C8B-B14F-4D97-AF65-F5344CB8AC3E}">
        <p14:creationId xmlns:p14="http://schemas.microsoft.com/office/powerpoint/2010/main" val="13038700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Sequential color is the use of a single color from light to dark. An example is encoding the total amount of sales by state in blue, where the darker blue shows higher sales and a lighter blue shows lower sales. Figure 1.17 shows the unemployment rate by state using a sequential color scheme. </a:t>
            </a:r>
          </a:p>
        </p:txBody>
      </p:sp>
      <p:sp>
        <p:nvSpPr>
          <p:cNvPr id="4" name="Slide Number Placeholder 3"/>
          <p:cNvSpPr>
            <a:spLocks noGrp="1"/>
          </p:cNvSpPr>
          <p:nvPr>
            <p:ph type="sldNum" sz="quarter" idx="5"/>
          </p:nvPr>
        </p:nvSpPr>
        <p:spPr/>
        <p:txBody>
          <a:bodyPr/>
          <a:lstStyle/>
          <a:p>
            <a:fld id="{170DA77E-40F5-404B-8B61-81A91A9001ED}" type="slidenum">
              <a:rPr lang="en-US" smtClean="0"/>
              <a:t>47</a:t>
            </a:fld>
            <a:endParaRPr lang="en-US"/>
          </a:p>
        </p:txBody>
      </p:sp>
    </p:spTree>
    <p:extLst>
      <p:ext uri="{BB962C8B-B14F-4D97-AF65-F5344CB8AC3E}">
        <p14:creationId xmlns:p14="http://schemas.microsoft.com/office/powerpoint/2010/main" val="24134033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Diverging color is used to show a range diverging from a midpoint. This color can be used in the same manner as the sequential color scheme but can encode two different ranges of a measure (positive and negative) or a range of a measure between two categories. An example is the degree to which electorates may vote Democratic or Republican in each state, as shown in Figure 1.18.</a:t>
            </a:r>
          </a:p>
        </p:txBody>
      </p:sp>
      <p:sp>
        <p:nvSpPr>
          <p:cNvPr id="4" name="Slide Number Placeholder 3"/>
          <p:cNvSpPr>
            <a:spLocks noGrp="1"/>
          </p:cNvSpPr>
          <p:nvPr>
            <p:ph type="sldNum" sz="quarter" idx="5"/>
          </p:nvPr>
        </p:nvSpPr>
        <p:spPr/>
        <p:txBody>
          <a:bodyPr/>
          <a:lstStyle/>
          <a:p>
            <a:fld id="{170DA77E-40F5-404B-8B61-81A91A9001ED}" type="slidenum">
              <a:rPr lang="en-US" smtClean="0"/>
              <a:t>48</a:t>
            </a:fld>
            <a:endParaRPr lang="en-US"/>
          </a:p>
        </p:txBody>
      </p:sp>
    </p:spTree>
    <p:extLst>
      <p:ext uri="{BB962C8B-B14F-4D97-AF65-F5344CB8AC3E}">
        <p14:creationId xmlns:p14="http://schemas.microsoft.com/office/powerpoint/2010/main" val="39217306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Categorical color uses different color hues to distinguish between different categories. For example, we can establish categories involving apparel (e.g., shoes, socks, shirts, hats, and coats) or vehicle types (e.g., cars, minivans, sport utility vehicles, and motorcycles). Figure 1.20 shows quantity of office supplies in three categories. </a:t>
            </a:r>
          </a:p>
        </p:txBody>
      </p:sp>
      <p:sp>
        <p:nvSpPr>
          <p:cNvPr id="4" name="Slide Number Placeholder 3"/>
          <p:cNvSpPr>
            <a:spLocks noGrp="1"/>
          </p:cNvSpPr>
          <p:nvPr>
            <p:ph type="sldNum" sz="quarter" idx="5"/>
          </p:nvPr>
        </p:nvSpPr>
        <p:spPr/>
        <p:txBody>
          <a:bodyPr/>
          <a:lstStyle/>
          <a:p>
            <a:fld id="{170DA77E-40F5-404B-8B61-81A91A9001ED}" type="slidenum">
              <a:rPr lang="en-US" smtClean="0"/>
              <a:t>49</a:t>
            </a:fld>
            <a:endParaRPr lang="en-US"/>
          </a:p>
        </p:txBody>
      </p:sp>
    </p:spTree>
    <p:extLst>
      <p:ext uri="{BB962C8B-B14F-4D97-AF65-F5344CB8AC3E}">
        <p14:creationId xmlns:p14="http://schemas.microsoft.com/office/powerpoint/2010/main" val="3906121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3737"/>
                </a:solidFill>
                <a:effectLst/>
                <a:latin typeface="Oxygen"/>
              </a:rPr>
              <a:t>Data visualization is the visual presentation of data or information. The goal of data visualization is to communicate data or information clearly and effectively to readers. Typically, data is visualized in the form of a chart, infographic, diagram or map. </a:t>
            </a:r>
            <a:endParaRPr lang="en-US" dirty="0"/>
          </a:p>
        </p:txBody>
      </p:sp>
      <p:sp>
        <p:nvSpPr>
          <p:cNvPr id="4" name="Slide Number Placeholder 3"/>
          <p:cNvSpPr>
            <a:spLocks noGrp="1"/>
          </p:cNvSpPr>
          <p:nvPr>
            <p:ph type="sldNum" sz="quarter" idx="5"/>
          </p:nvPr>
        </p:nvSpPr>
        <p:spPr/>
        <p:txBody>
          <a:bodyPr/>
          <a:lstStyle/>
          <a:p>
            <a:fld id="{170DA77E-40F5-404B-8B61-81A91A9001ED}" type="slidenum">
              <a:rPr lang="en-US" smtClean="0"/>
              <a:t>5</a:t>
            </a:fld>
            <a:endParaRPr lang="en-US"/>
          </a:p>
        </p:txBody>
      </p:sp>
    </p:spTree>
    <p:extLst>
      <p:ext uri="{BB962C8B-B14F-4D97-AF65-F5344CB8AC3E}">
        <p14:creationId xmlns:p14="http://schemas.microsoft.com/office/powerpoint/2010/main" val="5862517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color is used when there is something that needs to stand out to the reader, but not alert or alarm them. Highlights can be used in a number of ways, as in highlighting a certain data point, text in a table, a certain line on a line chart, or a specific bar in a bar chart. Figure 1.21 shows a </a:t>
            </a:r>
            <a:r>
              <a:rPr lang="en-US" dirty="0" err="1"/>
              <a:t>slopegraph</a:t>
            </a:r>
            <a:r>
              <a:rPr lang="en-US" dirty="0"/>
              <a:t> with a single state highlighted in blue.</a:t>
            </a:r>
          </a:p>
        </p:txBody>
      </p:sp>
      <p:sp>
        <p:nvSpPr>
          <p:cNvPr id="4" name="Slide Number Placeholder 3"/>
          <p:cNvSpPr>
            <a:spLocks noGrp="1"/>
          </p:cNvSpPr>
          <p:nvPr>
            <p:ph type="sldNum" sz="quarter" idx="5"/>
          </p:nvPr>
        </p:nvSpPr>
        <p:spPr/>
        <p:txBody>
          <a:bodyPr/>
          <a:lstStyle/>
          <a:p>
            <a:fld id="{170DA77E-40F5-404B-8B61-81A91A9001ED}" type="slidenum">
              <a:rPr lang="en-US" smtClean="0"/>
              <a:t>50</a:t>
            </a:fld>
            <a:endParaRPr lang="en-US"/>
          </a:p>
        </p:txBody>
      </p:sp>
    </p:spTree>
    <p:extLst>
      <p:ext uri="{BB962C8B-B14F-4D97-AF65-F5344CB8AC3E}">
        <p14:creationId xmlns:p14="http://schemas.microsoft.com/office/powerpoint/2010/main" val="6379759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Alerting color is used when there is a need to draw attention to something for the reader. In this case, it’s often best to use bright, alarming colors, which will quickly draw the reader’s attention, as in Figure 1.22. </a:t>
            </a:r>
          </a:p>
        </p:txBody>
      </p:sp>
      <p:sp>
        <p:nvSpPr>
          <p:cNvPr id="4" name="Slide Number Placeholder 3"/>
          <p:cNvSpPr>
            <a:spLocks noGrp="1"/>
          </p:cNvSpPr>
          <p:nvPr>
            <p:ph type="sldNum" sz="quarter" idx="5"/>
          </p:nvPr>
        </p:nvSpPr>
        <p:spPr/>
        <p:txBody>
          <a:bodyPr/>
          <a:lstStyle/>
          <a:p>
            <a:fld id="{170DA77E-40F5-404B-8B61-81A91A9001ED}" type="slidenum">
              <a:rPr lang="en-US" smtClean="0"/>
              <a:t>51</a:t>
            </a:fld>
            <a:endParaRPr lang="en-US"/>
          </a:p>
        </p:txBody>
      </p:sp>
    </p:spTree>
    <p:extLst>
      <p:ext uri="{BB962C8B-B14F-4D97-AF65-F5344CB8AC3E}">
        <p14:creationId xmlns:p14="http://schemas.microsoft.com/office/powerpoint/2010/main" val="36980380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also possible to have a categorical-sequential color scheme. In this case, each category has a distinct hue that is darker or lighter depending on the measurement it is representing. Figure 1.23 shows an example of a four-region map using categorical colors (i.e., gray, blue, yellow, and brown) but at the same time encoding a measure in those regions using sequential color; let’s assume that sales are higher in states with darker shading.</a:t>
            </a:r>
          </a:p>
        </p:txBody>
      </p:sp>
      <p:sp>
        <p:nvSpPr>
          <p:cNvPr id="4" name="Slide Number Placeholder 3"/>
          <p:cNvSpPr>
            <a:spLocks noGrp="1"/>
          </p:cNvSpPr>
          <p:nvPr>
            <p:ph type="sldNum" sz="quarter" idx="5"/>
          </p:nvPr>
        </p:nvSpPr>
        <p:spPr/>
        <p:txBody>
          <a:bodyPr/>
          <a:lstStyle/>
          <a:p>
            <a:fld id="{170DA77E-40F5-404B-8B61-81A91A9001ED}" type="slidenum">
              <a:rPr lang="en-US" smtClean="0"/>
              <a:t>52</a:t>
            </a:fld>
            <a:endParaRPr lang="en-US"/>
          </a:p>
        </p:txBody>
      </p:sp>
    </p:spTree>
    <p:extLst>
      <p:ext uri="{BB962C8B-B14F-4D97-AF65-F5344CB8AC3E}">
        <p14:creationId xmlns:p14="http://schemas.microsoft.com/office/powerpoint/2010/main" val="2023507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Bar chart using the traffic light colors and a protanopia simulation. Notice the red and green bars in the panel on the right are very difficult to differentiate from one another for a person with protanopia. </a:t>
            </a:r>
          </a:p>
          <a:p>
            <a:endParaRPr lang="en-US" dirty="0"/>
          </a:p>
          <a:p>
            <a:r>
              <a:rPr lang="en-US" dirty="0"/>
              <a:t>Figure 1.25 Bar chart using a color-blind-friendly blue and orange palette and a protanopia simulation. </a:t>
            </a:r>
          </a:p>
        </p:txBody>
      </p:sp>
      <p:sp>
        <p:nvSpPr>
          <p:cNvPr id="4" name="Slide Number Placeholder 3"/>
          <p:cNvSpPr>
            <a:spLocks noGrp="1"/>
          </p:cNvSpPr>
          <p:nvPr>
            <p:ph type="sldNum" sz="quarter" idx="5"/>
          </p:nvPr>
        </p:nvSpPr>
        <p:spPr/>
        <p:txBody>
          <a:bodyPr/>
          <a:lstStyle/>
          <a:p>
            <a:fld id="{170DA77E-40F5-404B-8B61-81A91A9001ED}" type="slidenum">
              <a:rPr lang="en-US" smtClean="0"/>
              <a:t>56</a:t>
            </a:fld>
            <a:endParaRPr lang="en-US"/>
          </a:p>
        </p:txBody>
      </p:sp>
    </p:spTree>
    <p:extLst>
      <p:ext uri="{BB962C8B-B14F-4D97-AF65-F5344CB8AC3E}">
        <p14:creationId xmlns:p14="http://schemas.microsoft.com/office/powerpoint/2010/main" val="23679806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Bar chart using the traffic light colors and a protanopia simulation. Notice the red and green bars in the panel on the right are very difficult to differentiate from one another for a person with protanopia. </a:t>
            </a:r>
          </a:p>
          <a:p>
            <a:endParaRPr lang="en-US" dirty="0"/>
          </a:p>
          <a:p>
            <a:r>
              <a:rPr lang="en-US" dirty="0"/>
              <a:t>Figure 1.25 Bar chart using a color-blind-friendly blue and orange palette and a protanopia simulation. </a:t>
            </a:r>
          </a:p>
        </p:txBody>
      </p:sp>
      <p:sp>
        <p:nvSpPr>
          <p:cNvPr id="4" name="Slide Number Placeholder 3"/>
          <p:cNvSpPr>
            <a:spLocks noGrp="1"/>
          </p:cNvSpPr>
          <p:nvPr>
            <p:ph type="sldNum" sz="quarter" idx="5"/>
          </p:nvPr>
        </p:nvSpPr>
        <p:spPr/>
        <p:txBody>
          <a:bodyPr/>
          <a:lstStyle/>
          <a:p>
            <a:fld id="{170DA77E-40F5-404B-8B61-81A91A9001ED}" type="slidenum">
              <a:rPr lang="en-US" smtClean="0"/>
              <a:t>57</a:t>
            </a:fld>
            <a:endParaRPr lang="en-US"/>
          </a:p>
        </p:txBody>
      </p:sp>
    </p:spTree>
    <p:extLst>
      <p:ext uri="{BB962C8B-B14F-4D97-AF65-F5344CB8AC3E}">
        <p14:creationId xmlns:p14="http://schemas.microsoft.com/office/powerpoint/2010/main" val="9102301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Bar chart using the traffic light colors and a protanopia simulation. Notice the red and green bars in the panel on the right are very difficult to differentiate from one another for a person with protanopia. </a:t>
            </a:r>
          </a:p>
          <a:p>
            <a:endParaRPr lang="en-US" dirty="0"/>
          </a:p>
          <a:p>
            <a:r>
              <a:rPr lang="en-US" dirty="0"/>
              <a:t>Figure 1.25 Bar chart using a color-blind-friendly blue and orange palette and a protanopia simulation. </a:t>
            </a:r>
          </a:p>
        </p:txBody>
      </p:sp>
      <p:sp>
        <p:nvSpPr>
          <p:cNvPr id="4" name="Slide Number Placeholder 3"/>
          <p:cNvSpPr>
            <a:spLocks noGrp="1"/>
          </p:cNvSpPr>
          <p:nvPr>
            <p:ph type="sldNum" sz="quarter" idx="5"/>
          </p:nvPr>
        </p:nvSpPr>
        <p:spPr/>
        <p:txBody>
          <a:bodyPr/>
          <a:lstStyle/>
          <a:p>
            <a:fld id="{170DA77E-40F5-404B-8B61-81A91A9001ED}" type="slidenum">
              <a:rPr lang="en-US" smtClean="0"/>
              <a:t>58</a:t>
            </a:fld>
            <a:endParaRPr lang="en-US"/>
          </a:p>
        </p:txBody>
      </p:sp>
    </p:spTree>
    <p:extLst>
      <p:ext uri="{BB962C8B-B14F-4D97-AF65-F5344CB8AC3E}">
        <p14:creationId xmlns:p14="http://schemas.microsoft.com/office/powerpoint/2010/main" val="26637959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0DA77E-40F5-404B-8B61-81A91A9001ED}" type="slidenum">
              <a:rPr lang="en-US" smtClean="0"/>
              <a:t>60</a:t>
            </a:fld>
            <a:endParaRPr lang="en-US"/>
          </a:p>
        </p:txBody>
      </p:sp>
    </p:spTree>
    <p:extLst>
      <p:ext uri="{BB962C8B-B14F-4D97-AF65-F5344CB8AC3E}">
        <p14:creationId xmlns:p14="http://schemas.microsoft.com/office/powerpoint/2010/main" val="42086437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0DA77E-40F5-404B-8B61-81A91A9001ED}" type="slidenum">
              <a:rPr lang="en-US" smtClean="0"/>
              <a:t>61</a:t>
            </a:fld>
            <a:endParaRPr lang="en-US"/>
          </a:p>
        </p:txBody>
      </p:sp>
    </p:spTree>
    <p:extLst>
      <p:ext uri="{BB962C8B-B14F-4D97-AF65-F5344CB8AC3E}">
        <p14:creationId xmlns:p14="http://schemas.microsoft.com/office/powerpoint/2010/main" val="26429499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Compare two or more quantities</a:t>
            </a:r>
          </a:p>
          <a:p>
            <a:endParaRPr lang="en-US" dirty="0"/>
          </a:p>
        </p:txBody>
      </p:sp>
      <p:sp>
        <p:nvSpPr>
          <p:cNvPr id="4" name="Slide Number Placeholder 3"/>
          <p:cNvSpPr>
            <a:spLocks noGrp="1"/>
          </p:cNvSpPr>
          <p:nvPr>
            <p:ph type="sldNum" sz="quarter" idx="5"/>
          </p:nvPr>
        </p:nvSpPr>
        <p:spPr/>
        <p:txBody>
          <a:bodyPr/>
          <a:lstStyle/>
          <a:p>
            <a:fld id="{170DA77E-40F5-404B-8B61-81A91A9001ED}" type="slidenum">
              <a:rPr lang="en-US" smtClean="0"/>
              <a:t>62</a:t>
            </a:fld>
            <a:endParaRPr lang="en-US"/>
          </a:p>
        </p:txBody>
      </p:sp>
    </p:spTree>
    <p:extLst>
      <p:ext uri="{BB962C8B-B14F-4D97-AF65-F5344CB8AC3E}">
        <p14:creationId xmlns:p14="http://schemas.microsoft.com/office/powerpoint/2010/main" val="35027886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another pie. The biggest slice in Figure 1.45 is easy to spot. But what about the second, third, and fourth biggest slices? </a:t>
            </a:r>
          </a:p>
          <a:p>
            <a:r>
              <a:rPr lang="en-US" dirty="0"/>
              <a:t>That was really hard. Now look at the same data, shown in a bar chart, in Figure 1.46. The sorted bar chart made it very easy to distinguish size differences: Length is such an effective visual attribute, we can see very small differences with ease. To make effective dashboards, you must resist the temptation to use purely decorative chart types. </a:t>
            </a:r>
          </a:p>
        </p:txBody>
      </p:sp>
      <p:sp>
        <p:nvSpPr>
          <p:cNvPr id="4" name="Slide Number Placeholder 3"/>
          <p:cNvSpPr>
            <a:spLocks noGrp="1"/>
          </p:cNvSpPr>
          <p:nvPr>
            <p:ph type="sldNum" sz="quarter" idx="5"/>
          </p:nvPr>
        </p:nvSpPr>
        <p:spPr/>
        <p:txBody>
          <a:bodyPr/>
          <a:lstStyle/>
          <a:p>
            <a:fld id="{170DA77E-40F5-404B-8B61-81A91A9001ED}" type="slidenum">
              <a:rPr lang="en-US" smtClean="0"/>
              <a:t>65</a:t>
            </a:fld>
            <a:endParaRPr lang="en-US"/>
          </a:p>
        </p:txBody>
      </p:sp>
    </p:spTree>
    <p:extLst>
      <p:ext uri="{BB962C8B-B14F-4D97-AF65-F5344CB8AC3E}">
        <p14:creationId xmlns:p14="http://schemas.microsoft.com/office/powerpoint/2010/main" val="626988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GB" baseline="0" dirty="0"/>
              <a:t>In this exercise we are going to take 3 seconds to try and identify which month has the highest number of sales for the year….</a:t>
            </a:r>
          </a:p>
          <a:p>
            <a:endParaRPr lang="en-GB" baseline="0" dirty="0"/>
          </a:p>
          <a:p>
            <a:r>
              <a:rPr lang="en-GB" baseline="0" dirty="0"/>
              <a:t>Are we ready?</a:t>
            </a:r>
          </a:p>
          <a:p>
            <a:endParaRPr lang="en-GB" b="1" baseline="0" dirty="0"/>
          </a:p>
          <a:p>
            <a:r>
              <a:rPr lang="en-GB" b="1" baseline="0" dirty="0"/>
              <a:t>Make it easier… Click</a:t>
            </a:r>
            <a:endParaRPr lang="en-US" b="1"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explain in the scenarios why many of the charts were chosen to fulfill a particular task. In this section, we briefly outline the most common chart types</a:t>
            </a:r>
          </a:p>
        </p:txBody>
      </p:sp>
      <p:sp>
        <p:nvSpPr>
          <p:cNvPr id="4" name="Slide Number Placeholder 3"/>
          <p:cNvSpPr>
            <a:spLocks noGrp="1"/>
          </p:cNvSpPr>
          <p:nvPr>
            <p:ph type="sldNum" sz="quarter" idx="5"/>
          </p:nvPr>
        </p:nvSpPr>
        <p:spPr/>
        <p:txBody>
          <a:bodyPr/>
          <a:lstStyle/>
          <a:p>
            <a:fld id="{170DA77E-40F5-404B-8B61-81A91A9001ED}" type="slidenum">
              <a:rPr lang="en-US" smtClean="0"/>
              <a:t>69</a:t>
            </a:fld>
            <a:endParaRPr lang="en-US"/>
          </a:p>
        </p:txBody>
      </p:sp>
    </p:spTree>
    <p:extLst>
      <p:ext uri="{BB962C8B-B14F-4D97-AF65-F5344CB8AC3E}">
        <p14:creationId xmlns:p14="http://schemas.microsoft.com/office/powerpoint/2010/main" val="4034467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BentonSans Book" charset="0"/>
            </a:endParaRPr>
          </a:p>
        </p:txBody>
      </p:sp>
    </p:spTree>
    <p:extLst>
      <p:ext uri="{BB962C8B-B14F-4D97-AF65-F5344CB8AC3E}">
        <p14:creationId xmlns:p14="http://schemas.microsoft.com/office/powerpoint/2010/main" val="1884042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t>Who can tell me which month had the highest number of sales?</a:t>
            </a:r>
          </a:p>
        </p:txBody>
      </p:sp>
    </p:spTree>
    <p:extLst>
      <p:ext uri="{BB962C8B-B14F-4D97-AF65-F5344CB8AC3E}">
        <p14:creationId xmlns:p14="http://schemas.microsoft.com/office/powerpoint/2010/main" val="2024466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GB" baseline="0" dirty="0"/>
              <a:t>We are going to do this again but this time I want you to not just find one but the Top three performing months.</a:t>
            </a:r>
          </a:p>
          <a:p>
            <a:endParaRPr lang="en-GB" baseline="0" dirty="0"/>
          </a:p>
          <a:p>
            <a:r>
              <a:rPr lang="en-GB" baseline="0" dirty="0"/>
              <a:t>Are we ready?</a:t>
            </a:r>
          </a:p>
        </p:txBody>
      </p:sp>
    </p:spTree>
    <p:extLst>
      <p:ext uri="{BB962C8B-B14F-4D97-AF65-F5344CB8AC3E}">
        <p14:creationId xmlns:p14="http://schemas.microsoft.com/office/powerpoint/2010/main" val="3111896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BentonSans Book" charset="0"/>
            </a:endParaRPr>
          </a:p>
        </p:txBody>
      </p:sp>
    </p:spTree>
    <p:extLst>
      <p:ext uri="{BB962C8B-B14F-4D97-AF65-F5344CB8AC3E}">
        <p14:creationId xmlns:p14="http://schemas.microsoft.com/office/powerpoint/2010/main" val="3938531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t>How many of you were able to identify the top 3 performing months?</a:t>
            </a:r>
          </a:p>
        </p:txBody>
      </p:sp>
    </p:spTree>
    <p:extLst>
      <p:ext uri="{BB962C8B-B14F-4D97-AF65-F5344CB8AC3E}">
        <p14:creationId xmlns:p14="http://schemas.microsoft.com/office/powerpoint/2010/main" val="2754879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725A2-98D4-440F-BE63-2E8B88CB48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9064251-A7FB-4602-8AD8-9B682FF755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DBF51C6-5731-4CFD-A0EF-824538415206}"/>
              </a:ext>
            </a:extLst>
          </p:cNvPr>
          <p:cNvSpPr>
            <a:spLocks noGrp="1"/>
          </p:cNvSpPr>
          <p:nvPr>
            <p:ph type="dt" sz="half" idx="10"/>
          </p:nvPr>
        </p:nvSpPr>
        <p:spPr/>
        <p:txBody>
          <a:bodyPr/>
          <a:lstStyle/>
          <a:p>
            <a:fld id="{51E341D4-7B3F-4399-92FF-B1370B1F8113}" type="datetimeFigureOut">
              <a:rPr lang="en-US" smtClean="0"/>
              <a:t>3/29/2022</a:t>
            </a:fld>
            <a:endParaRPr lang="en-US"/>
          </a:p>
        </p:txBody>
      </p:sp>
      <p:sp>
        <p:nvSpPr>
          <p:cNvPr id="5" name="Footer Placeholder 4">
            <a:extLst>
              <a:ext uri="{FF2B5EF4-FFF2-40B4-BE49-F238E27FC236}">
                <a16:creationId xmlns:a16="http://schemas.microsoft.com/office/drawing/2014/main" id="{25DEAB73-9AE7-4444-9BEA-5B59C0AEE9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93731B-BAB2-4FB6-8152-00835DFEB553}"/>
              </a:ext>
            </a:extLst>
          </p:cNvPr>
          <p:cNvSpPr>
            <a:spLocks noGrp="1"/>
          </p:cNvSpPr>
          <p:nvPr>
            <p:ph type="sldNum" sz="quarter" idx="12"/>
          </p:nvPr>
        </p:nvSpPr>
        <p:spPr/>
        <p:txBody>
          <a:bodyPr/>
          <a:lstStyle/>
          <a:p>
            <a:fld id="{6BE13447-6AA0-4702-A40D-17B618169BE7}" type="slidenum">
              <a:rPr lang="en-US" smtClean="0"/>
              <a:t>‹#›</a:t>
            </a:fld>
            <a:endParaRPr lang="en-US"/>
          </a:p>
        </p:txBody>
      </p:sp>
    </p:spTree>
    <p:extLst>
      <p:ext uri="{BB962C8B-B14F-4D97-AF65-F5344CB8AC3E}">
        <p14:creationId xmlns:p14="http://schemas.microsoft.com/office/powerpoint/2010/main" val="1559627726"/>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B9758-23EA-4818-8868-88B6662A30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6EA23EE-6451-4980-8ADA-BAF169370A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A8200A-07D2-40A2-AF1D-5184A3EB0612}"/>
              </a:ext>
            </a:extLst>
          </p:cNvPr>
          <p:cNvSpPr>
            <a:spLocks noGrp="1"/>
          </p:cNvSpPr>
          <p:nvPr>
            <p:ph type="dt" sz="half" idx="10"/>
          </p:nvPr>
        </p:nvSpPr>
        <p:spPr/>
        <p:txBody>
          <a:bodyPr/>
          <a:lstStyle/>
          <a:p>
            <a:fld id="{51E341D4-7B3F-4399-92FF-B1370B1F8113}" type="datetimeFigureOut">
              <a:rPr lang="en-US" smtClean="0"/>
              <a:t>3/29/2022</a:t>
            </a:fld>
            <a:endParaRPr lang="en-US"/>
          </a:p>
        </p:txBody>
      </p:sp>
      <p:sp>
        <p:nvSpPr>
          <p:cNvPr id="5" name="Footer Placeholder 4">
            <a:extLst>
              <a:ext uri="{FF2B5EF4-FFF2-40B4-BE49-F238E27FC236}">
                <a16:creationId xmlns:a16="http://schemas.microsoft.com/office/drawing/2014/main" id="{E6086B47-ECCB-438F-B2CF-825BBD588C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D95D70-3875-4F2D-BE38-78662D3697CF}"/>
              </a:ext>
            </a:extLst>
          </p:cNvPr>
          <p:cNvSpPr>
            <a:spLocks noGrp="1"/>
          </p:cNvSpPr>
          <p:nvPr>
            <p:ph type="sldNum" sz="quarter" idx="12"/>
          </p:nvPr>
        </p:nvSpPr>
        <p:spPr/>
        <p:txBody>
          <a:bodyPr/>
          <a:lstStyle/>
          <a:p>
            <a:fld id="{6BE13447-6AA0-4702-A40D-17B618169BE7}" type="slidenum">
              <a:rPr lang="en-US" smtClean="0"/>
              <a:t>‹#›</a:t>
            </a:fld>
            <a:endParaRPr lang="en-US"/>
          </a:p>
        </p:txBody>
      </p:sp>
    </p:spTree>
    <p:extLst>
      <p:ext uri="{BB962C8B-B14F-4D97-AF65-F5344CB8AC3E}">
        <p14:creationId xmlns:p14="http://schemas.microsoft.com/office/powerpoint/2010/main" val="2005852410"/>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B955E8-CA41-4DB3-8479-A5648BFAE12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67C369B-7131-4F88-AE23-93F4B98D42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6ADEBC-7B1A-407C-A8F3-76B0D8EEC5CE}"/>
              </a:ext>
            </a:extLst>
          </p:cNvPr>
          <p:cNvSpPr>
            <a:spLocks noGrp="1"/>
          </p:cNvSpPr>
          <p:nvPr>
            <p:ph type="dt" sz="half" idx="10"/>
          </p:nvPr>
        </p:nvSpPr>
        <p:spPr/>
        <p:txBody>
          <a:bodyPr/>
          <a:lstStyle/>
          <a:p>
            <a:fld id="{51E341D4-7B3F-4399-92FF-B1370B1F8113}" type="datetimeFigureOut">
              <a:rPr lang="en-US" smtClean="0"/>
              <a:t>3/29/2022</a:t>
            </a:fld>
            <a:endParaRPr lang="en-US"/>
          </a:p>
        </p:txBody>
      </p:sp>
      <p:sp>
        <p:nvSpPr>
          <p:cNvPr id="5" name="Footer Placeholder 4">
            <a:extLst>
              <a:ext uri="{FF2B5EF4-FFF2-40B4-BE49-F238E27FC236}">
                <a16:creationId xmlns:a16="http://schemas.microsoft.com/office/drawing/2014/main" id="{3E6DB7D6-8849-4689-9AEA-CDEAB78271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FB8846-D7B7-440B-AB87-CFB7C75F293C}"/>
              </a:ext>
            </a:extLst>
          </p:cNvPr>
          <p:cNvSpPr>
            <a:spLocks noGrp="1"/>
          </p:cNvSpPr>
          <p:nvPr>
            <p:ph type="sldNum" sz="quarter" idx="12"/>
          </p:nvPr>
        </p:nvSpPr>
        <p:spPr/>
        <p:txBody>
          <a:bodyPr/>
          <a:lstStyle/>
          <a:p>
            <a:fld id="{6BE13447-6AA0-4702-A40D-17B618169BE7}" type="slidenum">
              <a:rPr lang="en-US" smtClean="0"/>
              <a:t>‹#›</a:t>
            </a:fld>
            <a:endParaRPr lang="en-US"/>
          </a:p>
        </p:txBody>
      </p:sp>
    </p:spTree>
    <p:extLst>
      <p:ext uri="{BB962C8B-B14F-4D97-AF65-F5344CB8AC3E}">
        <p14:creationId xmlns:p14="http://schemas.microsoft.com/office/powerpoint/2010/main" val="293954040"/>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730499" y="2032001"/>
            <a:ext cx="7610943" cy="634789"/>
          </a:xfrm>
        </p:spPr>
        <p:txBody>
          <a:bodyPr/>
          <a:lstStyle>
            <a:lvl1pPr>
              <a:defRPr sz="4500" baseline="0">
                <a:solidFill>
                  <a:schemeClr val="accent5"/>
                </a:solidFill>
              </a:defRPr>
            </a:lvl1pPr>
          </a:lstStyle>
          <a:p>
            <a:r>
              <a:rPr lang="en-US"/>
              <a:t>Click to edit Master title style</a:t>
            </a:r>
            <a:endParaRPr lang="en-US" dirty="0"/>
          </a:p>
        </p:txBody>
      </p:sp>
      <p:sp>
        <p:nvSpPr>
          <p:cNvPr id="13" name="Text Placeholder 12"/>
          <p:cNvSpPr>
            <a:spLocks noGrp="1"/>
          </p:cNvSpPr>
          <p:nvPr>
            <p:ph type="body" sz="quarter" idx="11"/>
          </p:nvPr>
        </p:nvSpPr>
        <p:spPr>
          <a:xfrm>
            <a:off x="2967567" y="3111500"/>
            <a:ext cx="6731000" cy="276999"/>
          </a:xfrm>
          <a:prstGeom prst="rect">
            <a:avLst/>
          </a:prstGeom>
        </p:spPr>
        <p:txBody>
          <a:bodyPr lIns="0" tIns="0" rIns="0" bIns="0">
            <a:spAutoFit/>
          </a:bodyPr>
          <a:lstStyle>
            <a:lvl1pPr marL="0" indent="0">
              <a:buNone/>
              <a:defRPr sz="2000" baseline="0">
                <a:solidFill>
                  <a:schemeClr val="accent5"/>
                </a:solidFill>
                <a:latin typeface="Merriweather Light"/>
                <a:cs typeface="Merriweather Light"/>
              </a:defRPr>
            </a:lvl1pPr>
            <a:lvl2pPr marL="544237" indent="0">
              <a:buNone/>
              <a:defRPr sz="833"/>
            </a:lvl2pPr>
            <a:lvl3pPr marL="1088474" indent="0">
              <a:buNone/>
              <a:defRPr sz="833"/>
            </a:lvl3pPr>
            <a:lvl4pPr marL="1632711" indent="0">
              <a:buNone/>
              <a:defRPr sz="833"/>
            </a:lvl4pPr>
            <a:lvl5pPr marL="2176948" indent="0">
              <a:buNone/>
              <a:defRPr sz="833"/>
            </a:lvl5pPr>
          </a:lstStyle>
          <a:p>
            <a:pPr lvl="0"/>
            <a:r>
              <a:rPr lang="en-US"/>
              <a:t>Click to edit Master text styles</a:t>
            </a:r>
          </a:p>
        </p:txBody>
      </p:sp>
    </p:spTree>
    <p:extLst>
      <p:ext uri="{BB962C8B-B14F-4D97-AF65-F5344CB8AC3E}">
        <p14:creationId xmlns:p14="http://schemas.microsoft.com/office/powerpoint/2010/main" val="387276310"/>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4EC9A-AC22-411F-BE86-FF2A5F2B1A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DF48F8-9637-4FF9-8DB8-39D8F59833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478A43-A662-4633-9F4C-3C978E11B8A0}"/>
              </a:ext>
            </a:extLst>
          </p:cNvPr>
          <p:cNvSpPr>
            <a:spLocks noGrp="1"/>
          </p:cNvSpPr>
          <p:nvPr>
            <p:ph type="dt" sz="half" idx="10"/>
          </p:nvPr>
        </p:nvSpPr>
        <p:spPr/>
        <p:txBody>
          <a:bodyPr/>
          <a:lstStyle/>
          <a:p>
            <a:fld id="{51E341D4-7B3F-4399-92FF-B1370B1F8113}" type="datetimeFigureOut">
              <a:rPr lang="en-US" smtClean="0"/>
              <a:t>3/29/2022</a:t>
            </a:fld>
            <a:endParaRPr lang="en-US"/>
          </a:p>
        </p:txBody>
      </p:sp>
      <p:sp>
        <p:nvSpPr>
          <p:cNvPr id="5" name="Footer Placeholder 4">
            <a:extLst>
              <a:ext uri="{FF2B5EF4-FFF2-40B4-BE49-F238E27FC236}">
                <a16:creationId xmlns:a16="http://schemas.microsoft.com/office/drawing/2014/main" id="{D3E56293-187F-466E-BD14-1022C31573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C8F3D4-D3C0-4FAA-AE64-7B4B26DB810B}"/>
              </a:ext>
            </a:extLst>
          </p:cNvPr>
          <p:cNvSpPr>
            <a:spLocks noGrp="1"/>
          </p:cNvSpPr>
          <p:nvPr>
            <p:ph type="sldNum" sz="quarter" idx="12"/>
          </p:nvPr>
        </p:nvSpPr>
        <p:spPr/>
        <p:txBody>
          <a:bodyPr/>
          <a:lstStyle/>
          <a:p>
            <a:fld id="{6BE13447-6AA0-4702-A40D-17B618169BE7}" type="slidenum">
              <a:rPr lang="en-US" smtClean="0"/>
              <a:t>‹#›</a:t>
            </a:fld>
            <a:endParaRPr lang="en-US"/>
          </a:p>
        </p:txBody>
      </p:sp>
    </p:spTree>
    <p:extLst>
      <p:ext uri="{BB962C8B-B14F-4D97-AF65-F5344CB8AC3E}">
        <p14:creationId xmlns:p14="http://schemas.microsoft.com/office/powerpoint/2010/main" val="2712166590"/>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2A63-0792-41D3-AE04-F22D79FAA2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81D96C-9A3E-41E7-BB54-8AF83391D5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489B5A7-D920-4357-A9AF-CD2CF7B024D4}"/>
              </a:ext>
            </a:extLst>
          </p:cNvPr>
          <p:cNvSpPr>
            <a:spLocks noGrp="1"/>
          </p:cNvSpPr>
          <p:nvPr>
            <p:ph type="dt" sz="half" idx="10"/>
          </p:nvPr>
        </p:nvSpPr>
        <p:spPr/>
        <p:txBody>
          <a:bodyPr/>
          <a:lstStyle/>
          <a:p>
            <a:fld id="{51E341D4-7B3F-4399-92FF-B1370B1F8113}" type="datetimeFigureOut">
              <a:rPr lang="en-US" smtClean="0"/>
              <a:t>3/29/2022</a:t>
            </a:fld>
            <a:endParaRPr lang="en-US"/>
          </a:p>
        </p:txBody>
      </p:sp>
      <p:sp>
        <p:nvSpPr>
          <p:cNvPr id="5" name="Footer Placeholder 4">
            <a:extLst>
              <a:ext uri="{FF2B5EF4-FFF2-40B4-BE49-F238E27FC236}">
                <a16:creationId xmlns:a16="http://schemas.microsoft.com/office/drawing/2014/main" id="{BFEE842E-5447-42AD-8557-AAE564D4F9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7BA41D-4A98-4EDB-83FD-1EDDE1BC5B24}"/>
              </a:ext>
            </a:extLst>
          </p:cNvPr>
          <p:cNvSpPr>
            <a:spLocks noGrp="1"/>
          </p:cNvSpPr>
          <p:nvPr>
            <p:ph type="sldNum" sz="quarter" idx="12"/>
          </p:nvPr>
        </p:nvSpPr>
        <p:spPr/>
        <p:txBody>
          <a:bodyPr/>
          <a:lstStyle/>
          <a:p>
            <a:fld id="{6BE13447-6AA0-4702-A40D-17B618169BE7}" type="slidenum">
              <a:rPr lang="en-US" smtClean="0"/>
              <a:t>‹#›</a:t>
            </a:fld>
            <a:endParaRPr lang="en-US"/>
          </a:p>
        </p:txBody>
      </p:sp>
    </p:spTree>
    <p:extLst>
      <p:ext uri="{BB962C8B-B14F-4D97-AF65-F5344CB8AC3E}">
        <p14:creationId xmlns:p14="http://schemas.microsoft.com/office/powerpoint/2010/main" val="1539831740"/>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EF011-41AF-485B-81D8-5E2B21B886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8A16E-4C60-4A5D-8A08-70EF9E17D4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329BE5A-DCAF-4608-87ED-FEA7F3EA6E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A98509-56E8-47E5-8227-BD227748869A}"/>
              </a:ext>
            </a:extLst>
          </p:cNvPr>
          <p:cNvSpPr>
            <a:spLocks noGrp="1"/>
          </p:cNvSpPr>
          <p:nvPr>
            <p:ph type="dt" sz="half" idx="10"/>
          </p:nvPr>
        </p:nvSpPr>
        <p:spPr/>
        <p:txBody>
          <a:bodyPr/>
          <a:lstStyle/>
          <a:p>
            <a:fld id="{51E341D4-7B3F-4399-92FF-B1370B1F8113}" type="datetimeFigureOut">
              <a:rPr lang="en-US" smtClean="0"/>
              <a:t>3/29/2022</a:t>
            </a:fld>
            <a:endParaRPr lang="en-US"/>
          </a:p>
        </p:txBody>
      </p:sp>
      <p:sp>
        <p:nvSpPr>
          <p:cNvPr id="6" name="Footer Placeholder 5">
            <a:extLst>
              <a:ext uri="{FF2B5EF4-FFF2-40B4-BE49-F238E27FC236}">
                <a16:creationId xmlns:a16="http://schemas.microsoft.com/office/drawing/2014/main" id="{5D8A1EA0-8F1D-4500-BA6B-C25DACE996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A43D1E-6CD1-4594-8054-8729C6E1DF1A}"/>
              </a:ext>
            </a:extLst>
          </p:cNvPr>
          <p:cNvSpPr>
            <a:spLocks noGrp="1"/>
          </p:cNvSpPr>
          <p:nvPr>
            <p:ph type="sldNum" sz="quarter" idx="12"/>
          </p:nvPr>
        </p:nvSpPr>
        <p:spPr/>
        <p:txBody>
          <a:bodyPr/>
          <a:lstStyle/>
          <a:p>
            <a:fld id="{6BE13447-6AA0-4702-A40D-17B618169BE7}" type="slidenum">
              <a:rPr lang="en-US" smtClean="0"/>
              <a:t>‹#›</a:t>
            </a:fld>
            <a:endParaRPr lang="en-US"/>
          </a:p>
        </p:txBody>
      </p:sp>
    </p:spTree>
    <p:extLst>
      <p:ext uri="{BB962C8B-B14F-4D97-AF65-F5344CB8AC3E}">
        <p14:creationId xmlns:p14="http://schemas.microsoft.com/office/powerpoint/2010/main" val="1995115801"/>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E6B80-1BC2-45FC-89B9-7DA1DA4B70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CB4BA6-D0EA-4EB5-9497-0D7FD7BA86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2DDE29-765D-43A9-A18A-D33F50B1CF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E06D6E-5CC8-4F5F-BFA8-BD40D113F4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5623BD5-7AF6-4EDC-92F4-C5A4FAE679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DD7568-5C26-4D03-BEDA-C28D9A797AB3}"/>
              </a:ext>
            </a:extLst>
          </p:cNvPr>
          <p:cNvSpPr>
            <a:spLocks noGrp="1"/>
          </p:cNvSpPr>
          <p:nvPr>
            <p:ph type="dt" sz="half" idx="10"/>
          </p:nvPr>
        </p:nvSpPr>
        <p:spPr/>
        <p:txBody>
          <a:bodyPr/>
          <a:lstStyle/>
          <a:p>
            <a:fld id="{51E341D4-7B3F-4399-92FF-B1370B1F8113}" type="datetimeFigureOut">
              <a:rPr lang="en-US" smtClean="0"/>
              <a:t>3/29/2022</a:t>
            </a:fld>
            <a:endParaRPr lang="en-US"/>
          </a:p>
        </p:txBody>
      </p:sp>
      <p:sp>
        <p:nvSpPr>
          <p:cNvPr id="8" name="Footer Placeholder 7">
            <a:extLst>
              <a:ext uri="{FF2B5EF4-FFF2-40B4-BE49-F238E27FC236}">
                <a16:creationId xmlns:a16="http://schemas.microsoft.com/office/drawing/2014/main" id="{30BD4A0A-CCF1-4164-9D9E-15E4778DF57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9594E6-17E5-4E85-9093-0DE19A8D6EF5}"/>
              </a:ext>
            </a:extLst>
          </p:cNvPr>
          <p:cNvSpPr>
            <a:spLocks noGrp="1"/>
          </p:cNvSpPr>
          <p:nvPr>
            <p:ph type="sldNum" sz="quarter" idx="12"/>
          </p:nvPr>
        </p:nvSpPr>
        <p:spPr/>
        <p:txBody>
          <a:bodyPr/>
          <a:lstStyle/>
          <a:p>
            <a:fld id="{6BE13447-6AA0-4702-A40D-17B618169BE7}" type="slidenum">
              <a:rPr lang="en-US" smtClean="0"/>
              <a:t>‹#›</a:t>
            </a:fld>
            <a:endParaRPr lang="en-US"/>
          </a:p>
        </p:txBody>
      </p:sp>
    </p:spTree>
    <p:extLst>
      <p:ext uri="{BB962C8B-B14F-4D97-AF65-F5344CB8AC3E}">
        <p14:creationId xmlns:p14="http://schemas.microsoft.com/office/powerpoint/2010/main" val="1951118722"/>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979CE-503D-42CD-85DF-18673FDD9B1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ADF07A-74D4-4410-BA11-3803F70507A2}"/>
              </a:ext>
            </a:extLst>
          </p:cNvPr>
          <p:cNvSpPr>
            <a:spLocks noGrp="1"/>
          </p:cNvSpPr>
          <p:nvPr>
            <p:ph type="dt" sz="half" idx="10"/>
          </p:nvPr>
        </p:nvSpPr>
        <p:spPr/>
        <p:txBody>
          <a:bodyPr/>
          <a:lstStyle/>
          <a:p>
            <a:fld id="{51E341D4-7B3F-4399-92FF-B1370B1F8113}" type="datetimeFigureOut">
              <a:rPr lang="en-US" smtClean="0"/>
              <a:t>3/29/2022</a:t>
            </a:fld>
            <a:endParaRPr lang="en-US"/>
          </a:p>
        </p:txBody>
      </p:sp>
      <p:sp>
        <p:nvSpPr>
          <p:cNvPr id="4" name="Footer Placeholder 3">
            <a:extLst>
              <a:ext uri="{FF2B5EF4-FFF2-40B4-BE49-F238E27FC236}">
                <a16:creationId xmlns:a16="http://schemas.microsoft.com/office/drawing/2014/main" id="{524E9436-986D-474D-914E-ADB9E0244E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239B52D-C6A1-4462-BA22-2F5FA749A690}"/>
              </a:ext>
            </a:extLst>
          </p:cNvPr>
          <p:cNvSpPr>
            <a:spLocks noGrp="1"/>
          </p:cNvSpPr>
          <p:nvPr>
            <p:ph type="sldNum" sz="quarter" idx="12"/>
          </p:nvPr>
        </p:nvSpPr>
        <p:spPr/>
        <p:txBody>
          <a:bodyPr/>
          <a:lstStyle/>
          <a:p>
            <a:fld id="{6BE13447-6AA0-4702-A40D-17B618169BE7}" type="slidenum">
              <a:rPr lang="en-US" smtClean="0"/>
              <a:t>‹#›</a:t>
            </a:fld>
            <a:endParaRPr lang="en-US"/>
          </a:p>
        </p:txBody>
      </p:sp>
    </p:spTree>
    <p:extLst>
      <p:ext uri="{BB962C8B-B14F-4D97-AF65-F5344CB8AC3E}">
        <p14:creationId xmlns:p14="http://schemas.microsoft.com/office/powerpoint/2010/main" val="2652610691"/>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1D800A-C8C4-47F0-AEFC-0EDC16699B54}"/>
              </a:ext>
            </a:extLst>
          </p:cNvPr>
          <p:cNvSpPr>
            <a:spLocks noGrp="1"/>
          </p:cNvSpPr>
          <p:nvPr>
            <p:ph type="dt" sz="half" idx="10"/>
          </p:nvPr>
        </p:nvSpPr>
        <p:spPr/>
        <p:txBody>
          <a:bodyPr/>
          <a:lstStyle/>
          <a:p>
            <a:fld id="{51E341D4-7B3F-4399-92FF-B1370B1F8113}" type="datetimeFigureOut">
              <a:rPr lang="en-US" smtClean="0"/>
              <a:t>3/29/2022</a:t>
            </a:fld>
            <a:endParaRPr lang="en-US"/>
          </a:p>
        </p:txBody>
      </p:sp>
      <p:sp>
        <p:nvSpPr>
          <p:cNvPr id="3" name="Footer Placeholder 2">
            <a:extLst>
              <a:ext uri="{FF2B5EF4-FFF2-40B4-BE49-F238E27FC236}">
                <a16:creationId xmlns:a16="http://schemas.microsoft.com/office/drawing/2014/main" id="{B2A271E2-64E7-46E6-97FA-C0BA8A50D6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B62F71A-721E-4261-BC8F-2E00056EC958}"/>
              </a:ext>
            </a:extLst>
          </p:cNvPr>
          <p:cNvSpPr>
            <a:spLocks noGrp="1"/>
          </p:cNvSpPr>
          <p:nvPr>
            <p:ph type="sldNum" sz="quarter" idx="12"/>
          </p:nvPr>
        </p:nvSpPr>
        <p:spPr/>
        <p:txBody>
          <a:bodyPr/>
          <a:lstStyle/>
          <a:p>
            <a:fld id="{6BE13447-6AA0-4702-A40D-17B618169BE7}" type="slidenum">
              <a:rPr lang="en-US" smtClean="0"/>
              <a:t>‹#›</a:t>
            </a:fld>
            <a:endParaRPr lang="en-US"/>
          </a:p>
        </p:txBody>
      </p:sp>
    </p:spTree>
    <p:extLst>
      <p:ext uri="{BB962C8B-B14F-4D97-AF65-F5344CB8AC3E}">
        <p14:creationId xmlns:p14="http://schemas.microsoft.com/office/powerpoint/2010/main" val="1043375655"/>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DF683-4851-49FE-BB9A-BC3E1776A6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71AD27-8C03-452A-9C64-96914D55C3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188635F-46E1-4DC6-86E9-04D0FFF162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61582C-E666-4626-9598-31977CAAE161}"/>
              </a:ext>
            </a:extLst>
          </p:cNvPr>
          <p:cNvSpPr>
            <a:spLocks noGrp="1"/>
          </p:cNvSpPr>
          <p:nvPr>
            <p:ph type="dt" sz="half" idx="10"/>
          </p:nvPr>
        </p:nvSpPr>
        <p:spPr/>
        <p:txBody>
          <a:bodyPr/>
          <a:lstStyle/>
          <a:p>
            <a:fld id="{51E341D4-7B3F-4399-92FF-B1370B1F8113}" type="datetimeFigureOut">
              <a:rPr lang="en-US" smtClean="0"/>
              <a:t>3/29/2022</a:t>
            </a:fld>
            <a:endParaRPr lang="en-US"/>
          </a:p>
        </p:txBody>
      </p:sp>
      <p:sp>
        <p:nvSpPr>
          <p:cNvPr id="6" name="Footer Placeholder 5">
            <a:extLst>
              <a:ext uri="{FF2B5EF4-FFF2-40B4-BE49-F238E27FC236}">
                <a16:creationId xmlns:a16="http://schemas.microsoft.com/office/drawing/2014/main" id="{4BB7CD58-DE04-45F7-8779-2504BC4FCC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3F196E-DB37-45B6-A7A5-D6CC232B723A}"/>
              </a:ext>
            </a:extLst>
          </p:cNvPr>
          <p:cNvSpPr>
            <a:spLocks noGrp="1"/>
          </p:cNvSpPr>
          <p:nvPr>
            <p:ph type="sldNum" sz="quarter" idx="12"/>
          </p:nvPr>
        </p:nvSpPr>
        <p:spPr/>
        <p:txBody>
          <a:bodyPr/>
          <a:lstStyle/>
          <a:p>
            <a:fld id="{6BE13447-6AA0-4702-A40D-17B618169BE7}" type="slidenum">
              <a:rPr lang="en-US" smtClean="0"/>
              <a:t>‹#›</a:t>
            </a:fld>
            <a:endParaRPr lang="en-US"/>
          </a:p>
        </p:txBody>
      </p:sp>
    </p:spTree>
    <p:extLst>
      <p:ext uri="{BB962C8B-B14F-4D97-AF65-F5344CB8AC3E}">
        <p14:creationId xmlns:p14="http://schemas.microsoft.com/office/powerpoint/2010/main" val="4219271074"/>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3B099-2A40-420A-BD78-BE2B6C0FC8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C7DE4EF-CCD6-4F9A-B4FE-0D6D570EF9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0BE3614-A7D3-4C70-9B58-B15805F2FB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32CC3F-5B24-44D6-BB1C-71666FC7FB7D}"/>
              </a:ext>
            </a:extLst>
          </p:cNvPr>
          <p:cNvSpPr>
            <a:spLocks noGrp="1"/>
          </p:cNvSpPr>
          <p:nvPr>
            <p:ph type="dt" sz="half" idx="10"/>
          </p:nvPr>
        </p:nvSpPr>
        <p:spPr/>
        <p:txBody>
          <a:bodyPr/>
          <a:lstStyle/>
          <a:p>
            <a:fld id="{51E341D4-7B3F-4399-92FF-B1370B1F8113}" type="datetimeFigureOut">
              <a:rPr lang="en-US" smtClean="0"/>
              <a:t>3/29/2022</a:t>
            </a:fld>
            <a:endParaRPr lang="en-US"/>
          </a:p>
        </p:txBody>
      </p:sp>
      <p:sp>
        <p:nvSpPr>
          <p:cNvPr id="6" name="Footer Placeholder 5">
            <a:extLst>
              <a:ext uri="{FF2B5EF4-FFF2-40B4-BE49-F238E27FC236}">
                <a16:creationId xmlns:a16="http://schemas.microsoft.com/office/drawing/2014/main" id="{017CB881-AFBB-49AD-9A18-825D84EBFF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2C0ED3-A252-41F7-BD02-D88E7EA600D8}"/>
              </a:ext>
            </a:extLst>
          </p:cNvPr>
          <p:cNvSpPr>
            <a:spLocks noGrp="1"/>
          </p:cNvSpPr>
          <p:nvPr>
            <p:ph type="sldNum" sz="quarter" idx="12"/>
          </p:nvPr>
        </p:nvSpPr>
        <p:spPr/>
        <p:txBody>
          <a:bodyPr/>
          <a:lstStyle/>
          <a:p>
            <a:fld id="{6BE13447-6AA0-4702-A40D-17B618169BE7}" type="slidenum">
              <a:rPr lang="en-US" smtClean="0"/>
              <a:t>‹#›</a:t>
            </a:fld>
            <a:endParaRPr lang="en-US"/>
          </a:p>
        </p:txBody>
      </p:sp>
    </p:spTree>
    <p:extLst>
      <p:ext uri="{BB962C8B-B14F-4D97-AF65-F5344CB8AC3E}">
        <p14:creationId xmlns:p14="http://schemas.microsoft.com/office/powerpoint/2010/main" val="4284599270"/>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43D7AC-79F3-4C3E-AC99-BB16363DED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0EB4AB8-BD26-4B3F-88A5-28E5C84B83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D6F64A-AB51-4981-AB81-34E262FF96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E341D4-7B3F-4399-92FF-B1370B1F8113}" type="datetimeFigureOut">
              <a:rPr lang="en-US" smtClean="0"/>
              <a:t>3/29/2022</a:t>
            </a:fld>
            <a:endParaRPr lang="en-US"/>
          </a:p>
        </p:txBody>
      </p:sp>
      <p:sp>
        <p:nvSpPr>
          <p:cNvPr id="5" name="Footer Placeholder 4">
            <a:extLst>
              <a:ext uri="{FF2B5EF4-FFF2-40B4-BE49-F238E27FC236}">
                <a16:creationId xmlns:a16="http://schemas.microsoft.com/office/drawing/2014/main" id="{A12461E7-E850-43F7-B1FF-90CE029338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1E058A-3035-4106-A02B-81C38C74BA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E13447-6AA0-4702-A40D-17B618169BE7}" type="slidenum">
              <a:rPr lang="en-US" smtClean="0"/>
              <a:t>‹#›</a:t>
            </a:fld>
            <a:endParaRPr lang="en-US"/>
          </a:p>
        </p:txBody>
      </p:sp>
    </p:spTree>
    <p:extLst>
      <p:ext uri="{BB962C8B-B14F-4D97-AF65-F5344CB8AC3E}">
        <p14:creationId xmlns:p14="http://schemas.microsoft.com/office/powerpoint/2010/main" val="1411335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linkedin.com/in/eman-raslan-669273173/"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7" Type="http://schemas.microsoft.com/office/2007/relationships/hdphoto" Target="../media/hdphoto2.wdp"/><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microsoft.com/office/2007/relationships/hdphoto" Target="../media/hdphoto4.wdp"/></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microsoft.com/office/2007/relationships/hdphoto" Target="../media/hdphoto5.wdp"/></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70.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71.png"/></Relationships>
</file>

<file path=ppt/slides/_rels/slide6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microsoft.com/office/2007/relationships/hdphoto" Target="../media/hdphoto9.wdp"/></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hyperlink" Target="https://datavizcatalogue.com/home_list.html" TargetMode="External"/><Relationship Id="rId2" Type="http://schemas.openxmlformats.org/officeDocument/2006/relationships/hyperlink" Target="https://www.data-to-viz.com/#explore" TargetMode="External"/><Relationship Id="rId1" Type="http://schemas.openxmlformats.org/officeDocument/2006/relationships/slideLayout" Target="../slideLayouts/slideLayout2.xml"/><Relationship Id="rId5" Type="http://schemas.openxmlformats.org/officeDocument/2006/relationships/hyperlink" Target="https://blog.datawrapper.de/" TargetMode="External"/><Relationship Id="rId4" Type="http://schemas.openxmlformats.org/officeDocument/2006/relationships/hyperlink" Target="https://www.storytellingwithdata.com/chart-guide"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D52C1-34E9-4283-914D-CA26F384E11A}"/>
              </a:ext>
            </a:extLst>
          </p:cNvPr>
          <p:cNvSpPr>
            <a:spLocks noGrp="1"/>
          </p:cNvSpPr>
          <p:nvPr>
            <p:ph type="title"/>
          </p:nvPr>
        </p:nvSpPr>
        <p:spPr/>
        <p:txBody>
          <a:bodyPr/>
          <a:lstStyle/>
          <a:p>
            <a:r>
              <a:rPr lang="en-US" dirty="0"/>
              <a:t>P</a:t>
            </a:r>
          </a:p>
        </p:txBody>
      </p:sp>
      <p:sp>
        <p:nvSpPr>
          <p:cNvPr id="3" name="Content Placeholder 2">
            <a:extLst>
              <a:ext uri="{FF2B5EF4-FFF2-40B4-BE49-F238E27FC236}">
                <a16:creationId xmlns:a16="http://schemas.microsoft.com/office/drawing/2014/main" id="{2528EFC1-278A-4DF4-BF86-F7AD15F3CBC8}"/>
              </a:ext>
            </a:extLst>
          </p:cNvPr>
          <p:cNvSpPr>
            <a:spLocks noGrp="1"/>
          </p:cNvSpPr>
          <p:nvPr>
            <p:ph idx="1"/>
          </p:nvPr>
        </p:nvSpPr>
        <p:spPr/>
        <p:txBody>
          <a:bodyPr/>
          <a:lstStyle/>
          <a:p>
            <a:endParaRPr lang="en-US"/>
          </a:p>
        </p:txBody>
      </p:sp>
      <p:pic>
        <p:nvPicPr>
          <p:cNvPr id="4" name="Picture 4">
            <a:extLst>
              <a:ext uri="{FF2B5EF4-FFF2-40B4-BE49-F238E27FC236}">
                <a16:creationId xmlns:a16="http://schemas.microsoft.com/office/drawing/2014/main" id="{131A98F9-A6D7-4282-87E3-8D1F56173E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92" y="0"/>
            <a:ext cx="12163908" cy="68738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B7EA7EC-6949-4B52-98A8-D86230D9138E}"/>
              </a:ext>
            </a:extLst>
          </p:cNvPr>
          <p:cNvSpPr/>
          <p:nvPr/>
        </p:nvSpPr>
        <p:spPr>
          <a:xfrm>
            <a:off x="1386997" y="5602089"/>
            <a:ext cx="3916458" cy="923330"/>
          </a:xfrm>
          <a:prstGeom prst="rect">
            <a:avLst/>
          </a:prstGeom>
          <a:noFill/>
        </p:spPr>
        <p:txBody>
          <a:bodyPr wrap="none" lIns="91440" tIns="45720" rIns="91440" bIns="45720">
            <a:spAutoFit/>
          </a:bodyPr>
          <a:lstStyle/>
          <a:p>
            <a:pPr algn="ctr"/>
            <a:r>
              <a:rPr lang="en-US" sz="5400" b="1" cap="none" spc="50" dirty="0">
                <a:ln w="0">
                  <a:solidFill>
                    <a:schemeClr val="bg1"/>
                  </a:solidFill>
                </a:ln>
                <a:solidFill>
                  <a:schemeClr val="bg1"/>
                </a:solidFill>
                <a:effectLst>
                  <a:innerShdw blurRad="63500" dist="50800" dir="13500000">
                    <a:srgbClr val="000000">
                      <a:alpha val="50000"/>
                    </a:srgbClr>
                  </a:innerShdw>
                </a:effectLst>
              </a:rPr>
              <a:t>Eman Raslan</a:t>
            </a:r>
          </a:p>
        </p:txBody>
      </p:sp>
      <p:pic>
        <p:nvPicPr>
          <p:cNvPr id="6" name="Picture 2" descr="Index of /wp-content/uploads/sites/2/2020/03/">
            <a:hlinkClick r:id="rId3"/>
            <a:extLst>
              <a:ext uri="{FF2B5EF4-FFF2-40B4-BE49-F238E27FC236}">
                <a16:creationId xmlns:a16="http://schemas.microsoft.com/office/drawing/2014/main" id="{09660388-EE91-42C0-B816-EC8F72D98B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444" y="5544551"/>
            <a:ext cx="945553" cy="9061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91FB738D-D6A7-4B93-8206-8B35C6710F2B}"/>
              </a:ext>
            </a:extLst>
          </p:cNvPr>
          <p:cNvSpPr/>
          <p:nvPr/>
        </p:nvSpPr>
        <p:spPr>
          <a:xfrm>
            <a:off x="7647529" y="2569738"/>
            <a:ext cx="2597186" cy="830997"/>
          </a:xfrm>
          <a:prstGeom prst="rect">
            <a:avLst/>
          </a:prstGeom>
          <a:noFill/>
        </p:spPr>
        <p:txBody>
          <a:bodyPr wrap="none" lIns="91440" tIns="45720" rIns="91440" bIns="45720">
            <a:spAutoFit/>
          </a:bodyPr>
          <a:lstStyle/>
          <a:p>
            <a:pPr algn="ctr"/>
            <a:r>
              <a:rPr lang="en-US" sz="4800" b="1" cap="none" spc="50" dirty="0">
                <a:ln w="0">
                  <a:solidFill>
                    <a:schemeClr val="bg1"/>
                  </a:solidFill>
                </a:ln>
                <a:solidFill>
                  <a:schemeClr val="bg1"/>
                </a:solidFill>
                <a:effectLst>
                  <a:innerShdw blurRad="63500" dist="50800" dir="13500000">
                    <a:srgbClr val="000000">
                      <a:alpha val="50000"/>
                    </a:srgbClr>
                  </a:innerShdw>
                </a:effectLst>
              </a:rPr>
              <a:t>Session 1</a:t>
            </a:r>
          </a:p>
        </p:txBody>
      </p:sp>
    </p:spTree>
    <p:extLst>
      <p:ext uri="{BB962C8B-B14F-4D97-AF65-F5344CB8AC3E}">
        <p14:creationId xmlns:p14="http://schemas.microsoft.com/office/powerpoint/2010/main" val="2953329412"/>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EA7377-E198-4564-88EA-4793E7F5D558}"/>
              </a:ext>
            </a:extLst>
          </p:cNvPr>
          <p:cNvPicPr>
            <a:picLocks noChangeAspect="1"/>
          </p:cNvPicPr>
          <p:nvPr/>
        </p:nvPicPr>
        <p:blipFill>
          <a:blip r:embed="rId3"/>
          <a:stretch>
            <a:fillRect/>
          </a:stretch>
        </p:blipFill>
        <p:spPr>
          <a:xfrm>
            <a:off x="414116" y="2324190"/>
            <a:ext cx="11363768" cy="1104811"/>
          </a:xfrm>
          <a:prstGeom prst="rect">
            <a:avLst/>
          </a:prstGeom>
        </p:spPr>
      </p:pic>
    </p:spTree>
    <p:extLst>
      <p:ext uri="{BB962C8B-B14F-4D97-AF65-F5344CB8AC3E}">
        <p14:creationId xmlns:p14="http://schemas.microsoft.com/office/powerpoint/2010/main" val="349847018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6BC267-57E6-4CE4-AFE0-04605C933879}"/>
              </a:ext>
            </a:extLst>
          </p:cNvPr>
          <p:cNvPicPr>
            <a:picLocks noChangeAspect="1"/>
          </p:cNvPicPr>
          <p:nvPr/>
        </p:nvPicPr>
        <p:blipFill rotWithShape="1">
          <a:blip r:embed="rId3"/>
          <a:srcRect l="-3836" r="-3836"/>
          <a:stretch/>
        </p:blipFill>
        <p:spPr>
          <a:xfrm>
            <a:off x="0" y="1450920"/>
            <a:ext cx="12192000" cy="3956161"/>
          </a:xfrm>
          <a:prstGeom prst="rect">
            <a:avLst/>
          </a:prstGeom>
        </p:spPr>
      </p:pic>
    </p:spTree>
    <p:extLst>
      <p:ext uri="{BB962C8B-B14F-4D97-AF65-F5344CB8AC3E}">
        <p14:creationId xmlns:p14="http://schemas.microsoft.com/office/powerpoint/2010/main" val="346005995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person&#10;&#10;Description automatically generated">
            <a:extLst>
              <a:ext uri="{FF2B5EF4-FFF2-40B4-BE49-F238E27FC236}">
                <a16:creationId xmlns:a16="http://schemas.microsoft.com/office/drawing/2014/main" id="{7D67D547-EA68-4C16-A870-D6A32E069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0868" y="1032098"/>
            <a:ext cx="6570265" cy="4531217"/>
          </a:xfrm>
          <a:prstGeom prst="rect">
            <a:avLst/>
          </a:prstGeom>
        </p:spPr>
      </p:pic>
    </p:spTree>
    <p:extLst>
      <p:ext uri="{BB962C8B-B14F-4D97-AF65-F5344CB8AC3E}">
        <p14:creationId xmlns:p14="http://schemas.microsoft.com/office/powerpoint/2010/main" val="385109724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C82F52-6CDD-4CF4-814E-E79E29A04615}"/>
              </a:ext>
            </a:extLst>
          </p:cNvPr>
          <p:cNvPicPr>
            <a:picLocks noChangeAspect="1"/>
          </p:cNvPicPr>
          <p:nvPr/>
        </p:nvPicPr>
        <p:blipFill>
          <a:blip r:embed="rId3"/>
          <a:stretch>
            <a:fillRect/>
          </a:stretch>
        </p:blipFill>
        <p:spPr>
          <a:xfrm>
            <a:off x="1426503" y="192238"/>
            <a:ext cx="9338994" cy="5570876"/>
          </a:xfrm>
          <a:prstGeom prst="rect">
            <a:avLst/>
          </a:prstGeom>
        </p:spPr>
      </p:pic>
    </p:spTree>
    <p:extLst>
      <p:ext uri="{BB962C8B-B14F-4D97-AF65-F5344CB8AC3E}">
        <p14:creationId xmlns:p14="http://schemas.microsoft.com/office/powerpoint/2010/main" val="351494412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21B60-078A-490D-AEC2-94FA66E21290}"/>
              </a:ext>
            </a:extLst>
          </p:cNvPr>
          <p:cNvSpPr>
            <a:spLocks noGrp="1"/>
          </p:cNvSpPr>
          <p:nvPr>
            <p:ph type="title"/>
          </p:nvPr>
        </p:nvSpPr>
        <p:spPr/>
        <p:txBody>
          <a:bodyPr/>
          <a:lstStyle/>
          <a:p>
            <a:r>
              <a:rPr lang="en-US" dirty="0"/>
              <a:t>Why do We visualize data? </a:t>
            </a:r>
          </a:p>
        </p:txBody>
      </p:sp>
      <p:pic>
        <p:nvPicPr>
          <p:cNvPr id="5" name="Picture 4">
            <a:extLst>
              <a:ext uri="{FF2B5EF4-FFF2-40B4-BE49-F238E27FC236}">
                <a16:creationId xmlns:a16="http://schemas.microsoft.com/office/drawing/2014/main" id="{5A52CE4D-B81A-4EEA-A795-3EDA5645839F}"/>
              </a:ext>
            </a:extLst>
          </p:cNvPr>
          <p:cNvPicPr>
            <a:picLocks noChangeAspect="1"/>
          </p:cNvPicPr>
          <p:nvPr/>
        </p:nvPicPr>
        <p:blipFill rotWithShape="1">
          <a:blip r:embed="rId3"/>
          <a:srcRect l="23884" t="39995" r="23269" b="15471"/>
          <a:stretch/>
        </p:blipFill>
        <p:spPr>
          <a:xfrm>
            <a:off x="1565793" y="1541048"/>
            <a:ext cx="9501202" cy="4501661"/>
          </a:xfrm>
          <a:prstGeom prst="rect">
            <a:avLst/>
          </a:prstGeom>
        </p:spPr>
      </p:pic>
    </p:spTree>
    <p:extLst>
      <p:ext uri="{BB962C8B-B14F-4D97-AF65-F5344CB8AC3E}">
        <p14:creationId xmlns:p14="http://schemas.microsoft.com/office/powerpoint/2010/main" val="137801741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21B60-078A-490D-AEC2-94FA66E21290}"/>
              </a:ext>
            </a:extLst>
          </p:cNvPr>
          <p:cNvSpPr>
            <a:spLocks noGrp="1"/>
          </p:cNvSpPr>
          <p:nvPr>
            <p:ph type="title"/>
          </p:nvPr>
        </p:nvSpPr>
        <p:spPr/>
        <p:txBody>
          <a:bodyPr/>
          <a:lstStyle/>
          <a:p>
            <a:r>
              <a:rPr lang="en-US" dirty="0"/>
              <a:t>Why do We visualize data? </a:t>
            </a:r>
          </a:p>
        </p:txBody>
      </p:sp>
      <p:pic>
        <p:nvPicPr>
          <p:cNvPr id="11" name="Picture 10">
            <a:extLst>
              <a:ext uri="{FF2B5EF4-FFF2-40B4-BE49-F238E27FC236}">
                <a16:creationId xmlns:a16="http://schemas.microsoft.com/office/drawing/2014/main" id="{E77E32F9-3C8D-4E93-BE08-EC8676F9766D}"/>
              </a:ext>
            </a:extLst>
          </p:cNvPr>
          <p:cNvPicPr>
            <a:picLocks noChangeAspect="1"/>
          </p:cNvPicPr>
          <p:nvPr/>
        </p:nvPicPr>
        <p:blipFill rotWithShape="1">
          <a:blip r:embed="rId3"/>
          <a:srcRect l="21923" t="18241" r="25807" b="14333"/>
          <a:stretch/>
        </p:blipFill>
        <p:spPr>
          <a:xfrm>
            <a:off x="2152357" y="1321752"/>
            <a:ext cx="7399606" cy="5171123"/>
          </a:xfrm>
          <a:prstGeom prst="rect">
            <a:avLst/>
          </a:prstGeom>
        </p:spPr>
      </p:pic>
    </p:spTree>
    <p:extLst>
      <p:ext uri="{BB962C8B-B14F-4D97-AF65-F5344CB8AC3E}">
        <p14:creationId xmlns:p14="http://schemas.microsoft.com/office/powerpoint/2010/main" val="3754353044"/>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85A66-9F60-43F3-A4D3-47F096052749}"/>
              </a:ext>
            </a:extLst>
          </p:cNvPr>
          <p:cNvSpPr>
            <a:spLocks noGrp="1"/>
          </p:cNvSpPr>
          <p:nvPr>
            <p:ph type="title"/>
          </p:nvPr>
        </p:nvSpPr>
        <p:spPr/>
        <p:txBody>
          <a:bodyPr/>
          <a:lstStyle/>
          <a:p>
            <a:r>
              <a:rPr lang="en-US" b="1" dirty="0">
                <a:solidFill>
                  <a:schemeClr val="accent1">
                    <a:lumMod val="50000"/>
                  </a:schemeClr>
                </a:solidFill>
              </a:rPr>
              <a:t>Memory Limits</a:t>
            </a:r>
          </a:p>
        </p:txBody>
      </p:sp>
      <p:pic>
        <p:nvPicPr>
          <p:cNvPr id="5" name="Picture 4">
            <a:extLst>
              <a:ext uri="{FF2B5EF4-FFF2-40B4-BE49-F238E27FC236}">
                <a16:creationId xmlns:a16="http://schemas.microsoft.com/office/drawing/2014/main" id="{8D2D1A43-A7D9-4D52-A7C8-5FD264337FDE}"/>
              </a:ext>
            </a:extLst>
          </p:cNvPr>
          <p:cNvPicPr>
            <a:picLocks noChangeAspect="1"/>
          </p:cNvPicPr>
          <p:nvPr/>
        </p:nvPicPr>
        <p:blipFill rotWithShape="1">
          <a:blip r:embed="rId3"/>
          <a:srcRect l="21808" t="24642" r="20961" b="46288"/>
          <a:stretch/>
        </p:blipFill>
        <p:spPr>
          <a:xfrm>
            <a:off x="1906291" y="1491175"/>
            <a:ext cx="9788471" cy="2457747"/>
          </a:xfrm>
          <a:prstGeom prst="rect">
            <a:avLst/>
          </a:prstGeom>
        </p:spPr>
      </p:pic>
      <p:sp>
        <p:nvSpPr>
          <p:cNvPr id="4" name="TextBox 3">
            <a:extLst>
              <a:ext uri="{FF2B5EF4-FFF2-40B4-BE49-F238E27FC236}">
                <a16:creationId xmlns:a16="http://schemas.microsoft.com/office/drawing/2014/main" id="{123B9A86-8245-4DFB-BD47-DD685636BF4B}"/>
              </a:ext>
            </a:extLst>
          </p:cNvPr>
          <p:cNvSpPr txBox="1"/>
          <p:nvPr/>
        </p:nvSpPr>
        <p:spPr>
          <a:xfrm>
            <a:off x="650928" y="2369927"/>
            <a:ext cx="1627322" cy="369332"/>
          </a:xfrm>
          <a:prstGeom prst="rect">
            <a:avLst/>
          </a:prstGeom>
          <a:noFill/>
        </p:spPr>
        <p:txBody>
          <a:bodyPr wrap="square" rtlCol="0">
            <a:spAutoFit/>
          </a:bodyPr>
          <a:lstStyle/>
          <a:p>
            <a:r>
              <a:rPr lang="en-US" dirty="0">
                <a:ln w="0"/>
                <a:solidFill>
                  <a:srgbClr val="C00000"/>
                </a:solidFill>
                <a:effectLst>
                  <a:outerShdw blurRad="38100" dist="25400" dir="5400000" algn="ctr" rotWithShape="0">
                    <a:srgbClr val="6E747A">
                      <a:alpha val="43000"/>
                    </a:srgbClr>
                  </a:outerShdw>
                </a:effectLst>
              </a:rPr>
              <a:t>48 numbers</a:t>
            </a:r>
          </a:p>
        </p:txBody>
      </p:sp>
      <p:sp>
        <p:nvSpPr>
          <p:cNvPr id="6" name="Arrow: Down 5">
            <a:extLst>
              <a:ext uri="{FF2B5EF4-FFF2-40B4-BE49-F238E27FC236}">
                <a16:creationId xmlns:a16="http://schemas.microsoft.com/office/drawing/2014/main" id="{AFE73AB3-5955-4AD5-861F-8FE150745F64}"/>
              </a:ext>
            </a:extLst>
          </p:cNvPr>
          <p:cNvSpPr/>
          <p:nvPr/>
        </p:nvSpPr>
        <p:spPr>
          <a:xfrm>
            <a:off x="751191" y="3012447"/>
            <a:ext cx="1054837" cy="1393727"/>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346C4DE-B83E-4A87-A91A-51D1F49EF63C}"/>
              </a:ext>
            </a:extLst>
          </p:cNvPr>
          <p:cNvSpPr txBox="1"/>
          <p:nvPr/>
        </p:nvSpPr>
        <p:spPr>
          <a:xfrm>
            <a:off x="694680" y="4997493"/>
            <a:ext cx="1627322" cy="369332"/>
          </a:xfrm>
          <a:prstGeom prst="rect">
            <a:avLst/>
          </a:prstGeom>
          <a:noFill/>
        </p:spPr>
        <p:txBody>
          <a:bodyPr wrap="square" rtlCol="0">
            <a:spAutoFit/>
          </a:bodyPr>
          <a:lstStyle/>
          <a:p>
            <a:r>
              <a:rPr lang="en-US" dirty="0">
                <a:ln w="0"/>
                <a:solidFill>
                  <a:srgbClr val="C00000"/>
                </a:solidFill>
                <a:effectLst>
                  <a:outerShdw blurRad="38100" dist="25400" dir="5400000" algn="ctr" rotWithShape="0">
                    <a:srgbClr val="6E747A">
                      <a:alpha val="43000"/>
                    </a:srgbClr>
                  </a:outerShdw>
                </a:effectLst>
              </a:rPr>
              <a:t>3 Patterns</a:t>
            </a:r>
          </a:p>
        </p:txBody>
      </p:sp>
      <p:pic>
        <p:nvPicPr>
          <p:cNvPr id="8" name="Picture 7">
            <a:extLst>
              <a:ext uri="{FF2B5EF4-FFF2-40B4-BE49-F238E27FC236}">
                <a16:creationId xmlns:a16="http://schemas.microsoft.com/office/drawing/2014/main" id="{DF6657D1-5942-455B-AE58-AE4A0598EF2A}"/>
              </a:ext>
            </a:extLst>
          </p:cNvPr>
          <p:cNvPicPr>
            <a:picLocks noChangeAspect="1"/>
          </p:cNvPicPr>
          <p:nvPr/>
        </p:nvPicPr>
        <p:blipFill rotWithShape="1">
          <a:blip r:embed="rId3"/>
          <a:srcRect l="21808" t="54197" r="20961" b="11879"/>
          <a:stretch/>
        </p:blipFill>
        <p:spPr>
          <a:xfrm>
            <a:off x="1906291" y="3948922"/>
            <a:ext cx="9788471" cy="2868078"/>
          </a:xfrm>
          <a:prstGeom prst="rect">
            <a:avLst/>
          </a:prstGeom>
        </p:spPr>
      </p:pic>
    </p:spTree>
    <p:extLst>
      <p:ext uri="{BB962C8B-B14F-4D97-AF65-F5344CB8AC3E}">
        <p14:creationId xmlns:p14="http://schemas.microsoft.com/office/powerpoint/2010/main" val="15637426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807D7-26ED-4BC8-92FB-94161B726AEB}"/>
              </a:ext>
            </a:extLst>
          </p:cNvPr>
          <p:cNvSpPr>
            <a:spLocks noGrp="1"/>
          </p:cNvSpPr>
          <p:nvPr>
            <p:ph type="title"/>
          </p:nvPr>
        </p:nvSpPr>
        <p:spPr/>
        <p:txBody>
          <a:bodyPr/>
          <a:lstStyle/>
          <a:p>
            <a:r>
              <a:rPr lang="en-US" b="1" dirty="0">
                <a:solidFill>
                  <a:schemeClr val="accent1">
                    <a:lumMod val="50000"/>
                  </a:schemeClr>
                </a:solidFill>
              </a:rPr>
              <a:t>Why do We visualize data? </a:t>
            </a:r>
          </a:p>
        </p:txBody>
      </p:sp>
      <p:sp>
        <p:nvSpPr>
          <p:cNvPr id="3" name="Content Placeholder 2">
            <a:extLst>
              <a:ext uri="{FF2B5EF4-FFF2-40B4-BE49-F238E27FC236}">
                <a16:creationId xmlns:a16="http://schemas.microsoft.com/office/drawing/2014/main" id="{8A68B9E5-D127-487A-8FBA-F71C8634DD40}"/>
              </a:ext>
            </a:extLst>
          </p:cNvPr>
          <p:cNvSpPr>
            <a:spLocks noGrp="1"/>
          </p:cNvSpPr>
          <p:nvPr>
            <p:ph idx="1"/>
          </p:nvPr>
        </p:nvSpPr>
        <p:spPr>
          <a:xfrm>
            <a:off x="838200" y="1825625"/>
            <a:ext cx="10866120" cy="4351338"/>
          </a:xfrm>
        </p:spPr>
        <p:txBody>
          <a:bodyPr>
            <a:normAutofit/>
          </a:bodyPr>
          <a:lstStyle/>
          <a:p>
            <a:pPr algn="l" fontAlgn="base">
              <a:buFont typeface="Arial" panose="020B0604020202020204" pitchFamily="34" charset="0"/>
              <a:buChar char="•"/>
            </a:pPr>
            <a:r>
              <a:rPr lang="en-US" b="0" i="0" dirty="0">
                <a:solidFill>
                  <a:schemeClr val="accent1">
                    <a:lumMod val="50000"/>
                  </a:schemeClr>
                </a:solidFill>
                <a:effectLst/>
                <a:latin typeface="Oxygen" panose="02000503000000000000" pitchFamily="2" charset="0"/>
              </a:rPr>
              <a:t>Making data engaging and easily digestible.</a:t>
            </a:r>
          </a:p>
          <a:p>
            <a:pPr algn="l" fontAlgn="base">
              <a:buFont typeface="Arial" panose="020B0604020202020204" pitchFamily="34" charset="0"/>
              <a:buChar char="•"/>
            </a:pPr>
            <a:r>
              <a:rPr lang="en-US" b="0" i="0" dirty="0">
                <a:solidFill>
                  <a:schemeClr val="accent1">
                    <a:lumMod val="50000"/>
                  </a:schemeClr>
                </a:solidFill>
                <a:effectLst/>
                <a:latin typeface="Oxygen" panose="02000503000000000000" pitchFamily="2" charset="0"/>
              </a:rPr>
              <a:t>Identifying </a:t>
            </a:r>
            <a:r>
              <a:rPr lang="en-US" dirty="0">
                <a:solidFill>
                  <a:srgbClr val="C00000"/>
                </a:solidFill>
                <a:latin typeface="Oxygen" panose="02000503000000000000" pitchFamily="2" charset="0"/>
              </a:rPr>
              <a:t>relationships,</a:t>
            </a:r>
            <a:r>
              <a:rPr lang="en-US" dirty="0">
                <a:solidFill>
                  <a:schemeClr val="accent1">
                    <a:lumMod val="50000"/>
                  </a:schemeClr>
                </a:solidFill>
                <a:latin typeface="Oxygen" panose="02000503000000000000" pitchFamily="2" charset="0"/>
              </a:rPr>
              <a:t> </a:t>
            </a:r>
            <a:r>
              <a:rPr lang="en-US" b="0" i="0" dirty="0">
                <a:solidFill>
                  <a:srgbClr val="C00000"/>
                </a:solidFill>
                <a:effectLst/>
                <a:latin typeface="Oxygen" panose="02000503000000000000" pitchFamily="2" charset="0"/>
              </a:rPr>
              <a:t>trends</a:t>
            </a:r>
            <a:r>
              <a:rPr lang="en-US" b="0" i="0" dirty="0">
                <a:solidFill>
                  <a:schemeClr val="accent1">
                    <a:lumMod val="50000"/>
                  </a:schemeClr>
                </a:solidFill>
                <a:effectLst/>
                <a:latin typeface="Oxygen" panose="02000503000000000000" pitchFamily="2" charset="0"/>
              </a:rPr>
              <a:t> and </a:t>
            </a:r>
            <a:r>
              <a:rPr lang="en-US" b="0" i="0" dirty="0">
                <a:solidFill>
                  <a:srgbClr val="C00000"/>
                </a:solidFill>
                <a:effectLst/>
                <a:latin typeface="Oxygen" panose="02000503000000000000" pitchFamily="2" charset="0"/>
              </a:rPr>
              <a:t>outliers</a:t>
            </a:r>
            <a:r>
              <a:rPr lang="en-US" b="0" i="0" dirty="0">
                <a:solidFill>
                  <a:schemeClr val="accent1">
                    <a:lumMod val="50000"/>
                  </a:schemeClr>
                </a:solidFill>
                <a:effectLst/>
                <a:latin typeface="Oxygen" panose="02000503000000000000" pitchFamily="2" charset="0"/>
              </a:rPr>
              <a:t> within a set of data.</a:t>
            </a:r>
          </a:p>
          <a:p>
            <a:pPr algn="l" fontAlgn="base">
              <a:buFont typeface="Arial" panose="020B0604020202020204" pitchFamily="34" charset="0"/>
              <a:buChar char="•"/>
            </a:pPr>
            <a:r>
              <a:rPr lang="en-US" b="0" i="0" dirty="0">
                <a:solidFill>
                  <a:schemeClr val="accent1">
                    <a:lumMod val="50000"/>
                  </a:schemeClr>
                </a:solidFill>
                <a:effectLst/>
                <a:latin typeface="Oxygen" panose="02000503000000000000" pitchFamily="2" charset="0"/>
              </a:rPr>
              <a:t>Telling a </a:t>
            </a:r>
            <a:r>
              <a:rPr lang="en-US" b="0" i="0" dirty="0">
                <a:solidFill>
                  <a:srgbClr val="C00000"/>
                </a:solidFill>
                <a:effectLst/>
                <a:latin typeface="Oxygen" panose="02000503000000000000" pitchFamily="2" charset="0"/>
              </a:rPr>
              <a:t>story</a:t>
            </a:r>
            <a:r>
              <a:rPr lang="en-US" b="0" i="0" dirty="0">
                <a:solidFill>
                  <a:schemeClr val="accent1">
                    <a:lumMod val="50000"/>
                  </a:schemeClr>
                </a:solidFill>
                <a:effectLst/>
                <a:latin typeface="Oxygen" panose="02000503000000000000" pitchFamily="2" charset="0"/>
              </a:rPr>
              <a:t> found within the data.</a:t>
            </a:r>
          </a:p>
          <a:p>
            <a:pPr algn="l" fontAlgn="base">
              <a:buFont typeface="Arial" panose="020B0604020202020204" pitchFamily="34" charset="0"/>
              <a:buChar char="•"/>
            </a:pPr>
            <a:r>
              <a:rPr lang="en-US" b="0" i="0" dirty="0">
                <a:solidFill>
                  <a:srgbClr val="C00000"/>
                </a:solidFill>
                <a:effectLst/>
                <a:latin typeface="Oxygen" panose="02000503000000000000" pitchFamily="2" charset="0"/>
              </a:rPr>
              <a:t>Reinforcing</a:t>
            </a:r>
            <a:r>
              <a:rPr lang="en-US" b="0" i="0" dirty="0">
                <a:solidFill>
                  <a:schemeClr val="accent1">
                    <a:lumMod val="50000"/>
                  </a:schemeClr>
                </a:solidFill>
                <a:effectLst/>
                <a:latin typeface="Oxygen" panose="02000503000000000000" pitchFamily="2" charset="0"/>
              </a:rPr>
              <a:t> an argument or opinion.</a:t>
            </a:r>
          </a:p>
          <a:p>
            <a:pPr algn="l" fontAlgn="base">
              <a:buFont typeface="Arial" panose="020B0604020202020204" pitchFamily="34" charset="0"/>
              <a:buChar char="•"/>
            </a:pPr>
            <a:r>
              <a:rPr lang="en-US" b="0" i="0" dirty="0">
                <a:solidFill>
                  <a:srgbClr val="C00000"/>
                </a:solidFill>
                <a:effectLst/>
                <a:latin typeface="Oxygen" panose="02000503000000000000" pitchFamily="2" charset="0"/>
              </a:rPr>
              <a:t>Highlighting</a:t>
            </a:r>
            <a:r>
              <a:rPr lang="en-US" b="0" i="0" dirty="0">
                <a:solidFill>
                  <a:schemeClr val="accent1">
                    <a:lumMod val="50000"/>
                  </a:schemeClr>
                </a:solidFill>
                <a:effectLst/>
                <a:latin typeface="Oxygen" panose="02000503000000000000" pitchFamily="2" charset="0"/>
              </a:rPr>
              <a:t> the important parts of a set of data.</a:t>
            </a:r>
          </a:p>
          <a:p>
            <a:endParaRPr lang="en-US" sz="3200" dirty="0">
              <a:solidFill>
                <a:schemeClr val="accent1">
                  <a:lumMod val="50000"/>
                </a:schemeClr>
              </a:solidFill>
              <a:latin typeface="Oxygen" panose="02000503000000000000" pitchFamily="2" charset="0"/>
            </a:endParaRPr>
          </a:p>
        </p:txBody>
      </p:sp>
    </p:spTree>
    <p:extLst>
      <p:ext uri="{BB962C8B-B14F-4D97-AF65-F5344CB8AC3E}">
        <p14:creationId xmlns:p14="http://schemas.microsoft.com/office/powerpoint/2010/main" val="337916268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BAF12-8B89-4335-879E-3036A7ABF084}"/>
              </a:ext>
            </a:extLst>
          </p:cNvPr>
          <p:cNvSpPr>
            <a:spLocks noGrp="1"/>
          </p:cNvSpPr>
          <p:nvPr>
            <p:ph type="title"/>
          </p:nvPr>
        </p:nvSpPr>
        <p:spPr>
          <a:xfrm>
            <a:off x="1458133" y="1496502"/>
            <a:ext cx="10515600" cy="1325563"/>
          </a:xfrm>
        </p:spPr>
        <p:txBody>
          <a:bodyPr>
            <a:normAutofit/>
          </a:bodyPr>
          <a:lstStyle/>
          <a:p>
            <a:r>
              <a:rPr lang="en-US" sz="6000" b="1" dirty="0">
                <a:solidFill>
                  <a:schemeClr val="bg1"/>
                </a:solidFill>
              </a:rPr>
              <a:t>How do We visualize data?</a:t>
            </a:r>
          </a:p>
        </p:txBody>
      </p:sp>
      <p:sp>
        <p:nvSpPr>
          <p:cNvPr id="4" name="Isosceles Triangle 3">
            <a:extLst>
              <a:ext uri="{FF2B5EF4-FFF2-40B4-BE49-F238E27FC236}">
                <a16:creationId xmlns:a16="http://schemas.microsoft.com/office/drawing/2014/main" id="{7E644C49-A3BB-459A-8744-8AF45B27D19B}"/>
              </a:ext>
            </a:extLst>
          </p:cNvPr>
          <p:cNvSpPr/>
          <p:nvPr/>
        </p:nvSpPr>
        <p:spPr>
          <a:xfrm rot="5400000">
            <a:off x="417767" y="1783449"/>
            <a:ext cx="1016514" cy="751668"/>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A655E15F-A45D-47A9-9E7F-12CCDFFE5935}"/>
              </a:ext>
            </a:extLst>
          </p:cNvPr>
          <p:cNvSpPr/>
          <p:nvPr/>
        </p:nvSpPr>
        <p:spPr>
          <a:xfrm>
            <a:off x="1504627" y="2541722"/>
            <a:ext cx="8043620" cy="12581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0942983"/>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4AF5-4F5D-43AE-BDD8-D2BA6E83BFB2}"/>
              </a:ext>
            </a:extLst>
          </p:cNvPr>
          <p:cNvSpPr>
            <a:spLocks noGrp="1"/>
          </p:cNvSpPr>
          <p:nvPr>
            <p:ph type="title"/>
          </p:nvPr>
        </p:nvSpPr>
        <p:spPr/>
        <p:txBody>
          <a:bodyPr>
            <a:normAutofit/>
          </a:bodyPr>
          <a:lstStyle/>
          <a:p>
            <a:r>
              <a:rPr lang="en-US" sz="4800" b="1" dirty="0">
                <a:solidFill>
                  <a:schemeClr val="accent1">
                    <a:lumMod val="50000"/>
                  </a:schemeClr>
                </a:solidFill>
              </a:rPr>
              <a:t>Thinking is Slow. Seeing is FAST</a:t>
            </a:r>
          </a:p>
        </p:txBody>
      </p:sp>
      <p:pic>
        <p:nvPicPr>
          <p:cNvPr id="5" name="Picture 4">
            <a:extLst>
              <a:ext uri="{FF2B5EF4-FFF2-40B4-BE49-F238E27FC236}">
                <a16:creationId xmlns:a16="http://schemas.microsoft.com/office/drawing/2014/main" id="{215BF307-F25E-40C0-93A6-2270AFDD9F79}"/>
              </a:ext>
            </a:extLst>
          </p:cNvPr>
          <p:cNvPicPr>
            <a:picLocks noChangeAspect="1"/>
          </p:cNvPicPr>
          <p:nvPr/>
        </p:nvPicPr>
        <p:blipFill rotWithShape="1">
          <a:blip r:embed="rId2"/>
          <a:srcRect l="21737" t="16992" r="22458" b="8078"/>
          <a:stretch/>
        </p:blipFill>
        <p:spPr>
          <a:xfrm>
            <a:off x="2694122" y="1690689"/>
            <a:ext cx="6803755" cy="5167312"/>
          </a:xfrm>
          <a:prstGeom prst="rect">
            <a:avLst/>
          </a:prstGeom>
          <a:ln>
            <a:noFill/>
          </a:ln>
          <a:effectLst>
            <a:softEdge rad="112500"/>
          </a:effectLst>
        </p:spPr>
      </p:pic>
      <p:sp>
        <p:nvSpPr>
          <p:cNvPr id="10" name="TextBox 9">
            <a:extLst>
              <a:ext uri="{FF2B5EF4-FFF2-40B4-BE49-F238E27FC236}">
                <a16:creationId xmlns:a16="http://schemas.microsoft.com/office/drawing/2014/main" id="{365324AF-79E8-420A-81EA-EC7604878FCA}"/>
              </a:ext>
            </a:extLst>
          </p:cNvPr>
          <p:cNvSpPr txBox="1"/>
          <p:nvPr/>
        </p:nvSpPr>
        <p:spPr>
          <a:xfrm>
            <a:off x="1899941" y="2957966"/>
            <a:ext cx="2363922" cy="461665"/>
          </a:xfrm>
          <a:prstGeom prst="rect">
            <a:avLst/>
          </a:prstGeom>
          <a:noFill/>
        </p:spPr>
        <p:txBody>
          <a:bodyPr wrap="square" rtlCol="0">
            <a:spAutoFit/>
          </a:bodyPr>
          <a:lstStyle/>
          <a:p>
            <a:r>
              <a:rPr lang="en-US" sz="2400" b="1" dirty="0">
                <a:solidFill>
                  <a:schemeClr val="accent2">
                    <a:lumMod val="75000"/>
                  </a:schemeClr>
                </a:solidFill>
              </a:rPr>
              <a:t>Thinking</a:t>
            </a:r>
            <a:endParaRPr lang="en-US" b="1" dirty="0">
              <a:solidFill>
                <a:schemeClr val="accent2">
                  <a:lumMod val="75000"/>
                </a:schemeClr>
              </a:solidFill>
            </a:endParaRPr>
          </a:p>
        </p:txBody>
      </p:sp>
      <p:sp>
        <p:nvSpPr>
          <p:cNvPr id="11" name="TextBox 10">
            <a:extLst>
              <a:ext uri="{FF2B5EF4-FFF2-40B4-BE49-F238E27FC236}">
                <a16:creationId xmlns:a16="http://schemas.microsoft.com/office/drawing/2014/main" id="{66A70EB3-6FDF-4579-B3A5-D1EA2DA2D7B1}"/>
              </a:ext>
            </a:extLst>
          </p:cNvPr>
          <p:cNvSpPr txBox="1"/>
          <p:nvPr/>
        </p:nvSpPr>
        <p:spPr>
          <a:xfrm>
            <a:off x="9110097" y="3302653"/>
            <a:ext cx="2363922" cy="461665"/>
          </a:xfrm>
          <a:prstGeom prst="rect">
            <a:avLst/>
          </a:prstGeom>
          <a:noFill/>
        </p:spPr>
        <p:txBody>
          <a:bodyPr wrap="square" rtlCol="0">
            <a:spAutoFit/>
          </a:bodyPr>
          <a:lstStyle/>
          <a:p>
            <a:r>
              <a:rPr lang="en-US" sz="2400" b="1" dirty="0">
                <a:solidFill>
                  <a:schemeClr val="accent2">
                    <a:lumMod val="75000"/>
                  </a:schemeClr>
                </a:solidFill>
              </a:rPr>
              <a:t>Seeing</a:t>
            </a:r>
          </a:p>
        </p:txBody>
      </p:sp>
    </p:spTree>
    <p:extLst>
      <p:ext uri="{BB962C8B-B14F-4D97-AF65-F5344CB8AC3E}">
        <p14:creationId xmlns:p14="http://schemas.microsoft.com/office/powerpoint/2010/main" val="269545057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729F7-BCA3-415A-A91D-9B4DEEE367E3}"/>
              </a:ext>
            </a:extLst>
          </p:cNvPr>
          <p:cNvSpPr>
            <a:spLocks noGrp="1"/>
          </p:cNvSpPr>
          <p:nvPr>
            <p:ph type="title"/>
          </p:nvPr>
        </p:nvSpPr>
        <p:spPr/>
        <p:txBody>
          <a:bodyPr>
            <a:normAutofit/>
          </a:bodyPr>
          <a:lstStyle/>
          <a:p>
            <a:r>
              <a:rPr lang="en-US" sz="4800" b="1" dirty="0">
                <a:solidFill>
                  <a:schemeClr val="accent1">
                    <a:lumMod val="50000"/>
                  </a:schemeClr>
                </a:solidFill>
              </a:rPr>
              <a:t>Course RoadMap</a:t>
            </a:r>
          </a:p>
        </p:txBody>
      </p:sp>
      <p:pic>
        <p:nvPicPr>
          <p:cNvPr id="7" name="Picture 6">
            <a:extLst>
              <a:ext uri="{FF2B5EF4-FFF2-40B4-BE49-F238E27FC236}">
                <a16:creationId xmlns:a16="http://schemas.microsoft.com/office/drawing/2014/main" id="{AE598668-C4CA-43DA-BCB9-624C839CAEB1}"/>
              </a:ext>
            </a:extLst>
          </p:cNvPr>
          <p:cNvPicPr>
            <a:picLocks noChangeAspect="1"/>
          </p:cNvPicPr>
          <p:nvPr/>
        </p:nvPicPr>
        <p:blipFill>
          <a:blip r:embed="rId2"/>
          <a:stretch>
            <a:fillRect/>
          </a:stretch>
        </p:blipFill>
        <p:spPr>
          <a:xfrm>
            <a:off x="143521" y="5714083"/>
            <a:ext cx="12011025" cy="1143000"/>
          </a:xfrm>
          <a:prstGeom prst="rect">
            <a:avLst/>
          </a:prstGeom>
        </p:spPr>
      </p:pic>
      <p:pic>
        <p:nvPicPr>
          <p:cNvPr id="9" name="Picture 8">
            <a:extLst>
              <a:ext uri="{FF2B5EF4-FFF2-40B4-BE49-F238E27FC236}">
                <a16:creationId xmlns:a16="http://schemas.microsoft.com/office/drawing/2014/main" id="{1E2571AE-CA5D-4E52-AF53-B6C6299C0F94}"/>
              </a:ext>
            </a:extLst>
          </p:cNvPr>
          <p:cNvPicPr>
            <a:picLocks noChangeAspect="1"/>
          </p:cNvPicPr>
          <p:nvPr/>
        </p:nvPicPr>
        <p:blipFill rotWithShape="1">
          <a:blip r:embed="rId3"/>
          <a:srcRect t="16349" r="19412" b="11310"/>
          <a:stretch/>
        </p:blipFill>
        <p:spPr>
          <a:xfrm>
            <a:off x="397218" y="1472185"/>
            <a:ext cx="10956582" cy="4320305"/>
          </a:xfrm>
          <a:prstGeom prst="rect">
            <a:avLst/>
          </a:prstGeom>
        </p:spPr>
      </p:pic>
      <p:sp>
        <p:nvSpPr>
          <p:cNvPr id="10" name="Rectangle 9">
            <a:extLst>
              <a:ext uri="{FF2B5EF4-FFF2-40B4-BE49-F238E27FC236}">
                <a16:creationId xmlns:a16="http://schemas.microsoft.com/office/drawing/2014/main" id="{8C582B13-3141-4D81-821A-6BE512BA2A29}"/>
              </a:ext>
            </a:extLst>
          </p:cNvPr>
          <p:cNvSpPr/>
          <p:nvPr/>
        </p:nvSpPr>
        <p:spPr>
          <a:xfrm>
            <a:off x="1212682" y="2744854"/>
            <a:ext cx="1526139" cy="479602"/>
          </a:xfrm>
          <a:prstGeom prst="rect">
            <a:avLst/>
          </a:prstGeom>
          <a:noFill/>
        </p:spPr>
        <p:txBody>
          <a:bodyPr wrap="square" lIns="91440" tIns="45720" rIns="91440" bIns="45720">
            <a:spAutoFit/>
          </a:bodyPr>
          <a:lstStyle/>
          <a:p>
            <a:pPr algn="ctr"/>
            <a:r>
              <a:rPr lang="en-US" sz="2400" b="1" cap="none" spc="0" dirty="0">
                <a:ln w="0"/>
                <a:solidFill>
                  <a:srgbClr val="F86A37"/>
                </a:solidFill>
                <a:effectLst>
                  <a:outerShdw blurRad="38100" dist="19050" dir="2700000" algn="tl" rotWithShape="0">
                    <a:schemeClr val="dk1">
                      <a:alpha val="40000"/>
                    </a:schemeClr>
                  </a:outerShdw>
                </a:effectLst>
              </a:rPr>
              <a:t>Session 1</a:t>
            </a:r>
          </a:p>
        </p:txBody>
      </p:sp>
      <p:sp>
        <p:nvSpPr>
          <p:cNvPr id="11" name="Rectangle 10">
            <a:extLst>
              <a:ext uri="{FF2B5EF4-FFF2-40B4-BE49-F238E27FC236}">
                <a16:creationId xmlns:a16="http://schemas.microsoft.com/office/drawing/2014/main" id="{3A656EE2-6185-4189-9EF1-17F39358D6D1}"/>
              </a:ext>
            </a:extLst>
          </p:cNvPr>
          <p:cNvSpPr/>
          <p:nvPr/>
        </p:nvSpPr>
        <p:spPr>
          <a:xfrm>
            <a:off x="2738821" y="4505174"/>
            <a:ext cx="1526138" cy="479602"/>
          </a:xfrm>
          <a:prstGeom prst="rect">
            <a:avLst/>
          </a:prstGeom>
          <a:noFill/>
        </p:spPr>
        <p:txBody>
          <a:bodyPr wrap="square" lIns="91440" tIns="45720" rIns="91440" bIns="45720">
            <a:spAutoFit/>
          </a:bodyPr>
          <a:lstStyle/>
          <a:p>
            <a:pPr algn="ctr"/>
            <a:r>
              <a:rPr lang="en-US" sz="2400" b="1" cap="none" spc="0" dirty="0">
                <a:ln w="0"/>
                <a:solidFill>
                  <a:srgbClr val="F86A37"/>
                </a:solidFill>
                <a:effectLst>
                  <a:outerShdw blurRad="38100" dist="19050" dir="2700000" algn="tl" rotWithShape="0">
                    <a:schemeClr val="dk1">
                      <a:alpha val="40000"/>
                    </a:schemeClr>
                  </a:outerShdw>
                </a:effectLst>
              </a:rPr>
              <a:t>Session 2</a:t>
            </a:r>
          </a:p>
        </p:txBody>
      </p:sp>
      <p:sp>
        <p:nvSpPr>
          <p:cNvPr id="12" name="Rectangle 11">
            <a:extLst>
              <a:ext uri="{FF2B5EF4-FFF2-40B4-BE49-F238E27FC236}">
                <a16:creationId xmlns:a16="http://schemas.microsoft.com/office/drawing/2014/main" id="{818EC4E0-3DAF-437E-8B51-FAD344C99DC9}"/>
              </a:ext>
            </a:extLst>
          </p:cNvPr>
          <p:cNvSpPr/>
          <p:nvPr/>
        </p:nvSpPr>
        <p:spPr>
          <a:xfrm>
            <a:off x="4527301" y="2743659"/>
            <a:ext cx="1088149" cy="543549"/>
          </a:xfrm>
          <a:prstGeom prst="rect">
            <a:avLst/>
          </a:prstGeom>
          <a:noFill/>
        </p:spPr>
        <p:txBody>
          <a:bodyPr wrap="square" lIns="91440" tIns="45720" rIns="91440" bIns="45720">
            <a:spAutoFit/>
          </a:bodyPr>
          <a:lstStyle/>
          <a:p>
            <a:pPr algn="ctr"/>
            <a:r>
              <a:rPr lang="en-US" sz="2800" b="1" cap="none" spc="0" dirty="0">
                <a:ln w="0"/>
                <a:solidFill>
                  <a:schemeClr val="bg1">
                    <a:lumMod val="50000"/>
                  </a:schemeClr>
                </a:solidFill>
                <a:effectLst>
                  <a:outerShdw blurRad="38100" dist="19050" dir="2700000" algn="tl" rotWithShape="0">
                    <a:schemeClr val="dk1">
                      <a:alpha val="40000"/>
                    </a:schemeClr>
                  </a:outerShdw>
                </a:effectLst>
              </a:rPr>
              <a:t>Lab 1</a:t>
            </a:r>
          </a:p>
        </p:txBody>
      </p:sp>
      <p:sp>
        <p:nvSpPr>
          <p:cNvPr id="13" name="Rectangle 12">
            <a:extLst>
              <a:ext uri="{FF2B5EF4-FFF2-40B4-BE49-F238E27FC236}">
                <a16:creationId xmlns:a16="http://schemas.microsoft.com/office/drawing/2014/main" id="{9977342B-16A6-4241-8163-CBCB48FAE046}"/>
              </a:ext>
            </a:extLst>
          </p:cNvPr>
          <p:cNvSpPr/>
          <p:nvPr/>
        </p:nvSpPr>
        <p:spPr>
          <a:xfrm>
            <a:off x="6062487" y="4486146"/>
            <a:ext cx="1088149" cy="543549"/>
          </a:xfrm>
          <a:prstGeom prst="rect">
            <a:avLst/>
          </a:prstGeom>
          <a:noFill/>
        </p:spPr>
        <p:txBody>
          <a:bodyPr wrap="square" lIns="91440" tIns="45720" rIns="91440" bIns="45720">
            <a:spAutoFit/>
          </a:bodyPr>
          <a:lstStyle/>
          <a:p>
            <a:pPr algn="ctr"/>
            <a:r>
              <a:rPr lang="en-US" sz="2800" b="1" cap="none" spc="0" dirty="0">
                <a:ln w="0"/>
                <a:solidFill>
                  <a:schemeClr val="bg1">
                    <a:lumMod val="50000"/>
                  </a:schemeClr>
                </a:solidFill>
                <a:effectLst>
                  <a:outerShdw blurRad="38100" dist="19050" dir="2700000" algn="tl" rotWithShape="0">
                    <a:schemeClr val="dk1">
                      <a:alpha val="40000"/>
                    </a:schemeClr>
                  </a:outerShdw>
                </a:effectLst>
              </a:rPr>
              <a:t>Lab 2</a:t>
            </a:r>
          </a:p>
        </p:txBody>
      </p:sp>
      <p:sp>
        <p:nvSpPr>
          <p:cNvPr id="14" name="Rectangle 13">
            <a:extLst>
              <a:ext uri="{FF2B5EF4-FFF2-40B4-BE49-F238E27FC236}">
                <a16:creationId xmlns:a16="http://schemas.microsoft.com/office/drawing/2014/main" id="{1137CC9A-B457-417E-9897-3EB364430F3C}"/>
              </a:ext>
            </a:extLst>
          </p:cNvPr>
          <p:cNvSpPr/>
          <p:nvPr/>
        </p:nvSpPr>
        <p:spPr>
          <a:xfrm>
            <a:off x="7479103" y="2712880"/>
            <a:ext cx="1088149" cy="543549"/>
          </a:xfrm>
          <a:prstGeom prst="rect">
            <a:avLst/>
          </a:prstGeom>
          <a:noFill/>
        </p:spPr>
        <p:txBody>
          <a:bodyPr wrap="square" lIns="91440" tIns="45720" rIns="91440" bIns="45720">
            <a:spAutoFit/>
          </a:bodyPr>
          <a:lstStyle/>
          <a:p>
            <a:pPr algn="ctr"/>
            <a:r>
              <a:rPr lang="en-US" sz="2800" b="1" cap="none" spc="0" dirty="0">
                <a:ln w="0"/>
                <a:solidFill>
                  <a:schemeClr val="tx1"/>
                </a:solidFill>
                <a:effectLst>
                  <a:outerShdw blurRad="38100" dist="19050" dir="2700000" algn="tl" rotWithShape="0">
                    <a:schemeClr val="dk1">
                      <a:alpha val="40000"/>
                    </a:schemeClr>
                  </a:outerShdw>
                </a:effectLst>
              </a:rPr>
              <a:t>Lab3</a:t>
            </a:r>
          </a:p>
        </p:txBody>
      </p:sp>
      <p:sp>
        <p:nvSpPr>
          <p:cNvPr id="15" name="Rectangle 14">
            <a:extLst>
              <a:ext uri="{FF2B5EF4-FFF2-40B4-BE49-F238E27FC236}">
                <a16:creationId xmlns:a16="http://schemas.microsoft.com/office/drawing/2014/main" id="{EA3F9BAE-4AC2-4A9D-924B-7D162312DA66}"/>
              </a:ext>
            </a:extLst>
          </p:cNvPr>
          <p:cNvSpPr/>
          <p:nvPr/>
        </p:nvSpPr>
        <p:spPr>
          <a:xfrm>
            <a:off x="8732315" y="4342421"/>
            <a:ext cx="1782685" cy="830997"/>
          </a:xfrm>
          <a:prstGeom prst="rect">
            <a:avLst/>
          </a:prstGeom>
          <a:noFill/>
        </p:spPr>
        <p:txBody>
          <a:bodyPr wrap="square" lIns="91440" tIns="45720" rIns="91440" bIns="45720">
            <a:spAutoFit/>
          </a:bodyPr>
          <a:lstStyle/>
          <a:p>
            <a:pPr algn="ctr"/>
            <a:r>
              <a:rPr lang="en-US" sz="2400" b="1" dirty="0">
                <a:ln w="0"/>
                <a:effectLst>
                  <a:outerShdw blurRad="38100" dist="19050" dir="2700000" algn="tl" rotWithShape="0">
                    <a:schemeClr val="dk1">
                      <a:alpha val="40000"/>
                    </a:schemeClr>
                  </a:outerShdw>
                </a:effectLst>
              </a:rPr>
              <a:t>Project Deliver</a:t>
            </a:r>
            <a:endParaRPr lang="en-US" sz="2400" b="1"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163727524"/>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E55722-1B89-43B3-B015-48F7C61E2720}"/>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l="25526" t="44510" r="54905" b="17803"/>
          <a:stretch/>
        </p:blipFill>
        <p:spPr>
          <a:xfrm>
            <a:off x="283619" y="1857417"/>
            <a:ext cx="3467088" cy="3753909"/>
          </a:xfrm>
          <a:prstGeom prst="rect">
            <a:avLst/>
          </a:prstGeom>
        </p:spPr>
      </p:pic>
      <p:pic>
        <p:nvPicPr>
          <p:cNvPr id="7" name="Picture 6">
            <a:extLst>
              <a:ext uri="{FF2B5EF4-FFF2-40B4-BE49-F238E27FC236}">
                <a16:creationId xmlns:a16="http://schemas.microsoft.com/office/drawing/2014/main" id="{41B9B937-6456-4C13-989D-BA87F4BEAF7E}"/>
              </a:ext>
            </a:extLst>
          </p:cNvPr>
          <p:cNvPicPr>
            <a:picLocks noChangeAspect="1"/>
          </p:cNvPicPr>
          <p:nvPr/>
        </p:nvPicPr>
        <p:blipFill rotWithShape="1">
          <a:blip r:embed="rId5"/>
          <a:srcRect l="22500" t="40405" r="54077" b="21826"/>
          <a:stretch/>
        </p:blipFill>
        <p:spPr>
          <a:xfrm>
            <a:off x="8051229" y="2171700"/>
            <a:ext cx="4140772" cy="3602911"/>
          </a:xfrm>
          <a:prstGeom prst="rect">
            <a:avLst/>
          </a:prstGeom>
        </p:spPr>
      </p:pic>
      <p:pic>
        <p:nvPicPr>
          <p:cNvPr id="8" name="Picture 7">
            <a:extLst>
              <a:ext uri="{FF2B5EF4-FFF2-40B4-BE49-F238E27FC236}">
                <a16:creationId xmlns:a16="http://schemas.microsoft.com/office/drawing/2014/main" id="{EE97CB31-04DE-4E40-A4C4-B77B2A00CC42}"/>
              </a:ext>
            </a:extLst>
          </p:cNvPr>
          <p:cNvPicPr>
            <a:picLocks noChangeAspect="1"/>
          </p:cNvPicPr>
          <p:nvPr/>
        </p:nvPicPr>
        <p:blipFill rotWithShape="1">
          <a:blip r:embed="rId6"/>
          <a:srcRect l="51088" t="44510" r="28434" b="17499"/>
          <a:stretch/>
        </p:blipFill>
        <p:spPr>
          <a:xfrm>
            <a:off x="4140772" y="1857416"/>
            <a:ext cx="3598972" cy="3917195"/>
          </a:xfrm>
          <a:prstGeom prst="rect">
            <a:avLst/>
          </a:prstGeom>
        </p:spPr>
      </p:pic>
      <p:sp>
        <p:nvSpPr>
          <p:cNvPr id="17" name="TextBox 16">
            <a:extLst>
              <a:ext uri="{FF2B5EF4-FFF2-40B4-BE49-F238E27FC236}">
                <a16:creationId xmlns:a16="http://schemas.microsoft.com/office/drawing/2014/main" id="{6968922A-AB7E-4E28-ACBA-BDFE6B2A21D5}"/>
              </a:ext>
            </a:extLst>
          </p:cNvPr>
          <p:cNvSpPr txBox="1"/>
          <p:nvPr/>
        </p:nvSpPr>
        <p:spPr>
          <a:xfrm>
            <a:off x="1296565" y="586137"/>
            <a:ext cx="6210886" cy="769441"/>
          </a:xfrm>
          <a:prstGeom prst="rect">
            <a:avLst/>
          </a:prstGeom>
          <a:noFill/>
        </p:spPr>
        <p:txBody>
          <a:bodyPr wrap="square">
            <a:spAutoFit/>
          </a:bodyPr>
          <a:lstStyle/>
          <a:p>
            <a:r>
              <a:rPr lang="en-US" sz="4400" b="1" dirty="0">
                <a:solidFill>
                  <a:schemeClr val="accent1">
                    <a:lumMod val="50000"/>
                  </a:schemeClr>
                </a:solidFill>
                <a:latin typeface="+mj-lt"/>
                <a:ea typeface="+mj-ea"/>
                <a:cs typeface="+mj-cs"/>
              </a:rPr>
              <a:t>How many </a:t>
            </a:r>
            <a:r>
              <a:rPr lang="en-US" sz="4400" b="1" dirty="0">
                <a:solidFill>
                  <a:srgbClr val="C00000"/>
                </a:solidFill>
                <a:latin typeface="+mj-lt"/>
                <a:ea typeface="+mj-ea"/>
                <a:cs typeface="+mj-cs"/>
              </a:rPr>
              <a:t>9</a:t>
            </a:r>
            <a:r>
              <a:rPr lang="en-US" sz="4400" b="1" dirty="0">
                <a:solidFill>
                  <a:schemeClr val="accent1">
                    <a:lumMod val="50000"/>
                  </a:schemeClr>
                </a:solidFill>
                <a:latin typeface="+mj-lt"/>
                <a:ea typeface="+mj-ea"/>
                <a:cs typeface="+mj-cs"/>
              </a:rPr>
              <a:t>s are there?</a:t>
            </a:r>
          </a:p>
        </p:txBody>
      </p:sp>
    </p:spTree>
    <p:extLst>
      <p:ext uri="{BB962C8B-B14F-4D97-AF65-F5344CB8AC3E}">
        <p14:creationId xmlns:p14="http://schemas.microsoft.com/office/powerpoint/2010/main" val="35686814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4C8D7-72FC-4EE9-87F3-F691769A705B}"/>
              </a:ext>
            </a:extLst>
          </p:cNvPr>
          <p:cNvSpPr>
            <a:spLocks noGrp="1"/>
          </p:cNvSpPr>
          <p:nvPr>
            <p:ph type="title"/>
          </p:nvPr>
        </p:nvSpPr>
        <p:spPr/>
        <p:txBody>
          <a:bodyPr/>
          <a:lstStyle/>
          <a:p>
            <a:r>
              <a:rPr lang="en-US" b="1" dirty="0">
                <a:solidFill>
                  <a:srgbClr val="002060"/>
                </a:solidFill>
              </a:rPr>
              <a:t>How do We visualize data?</a:t>
            </a:r>
          </a:p>
        </p:txBody>
      </p:sp>
      <p:sp>
        <p:nvSpPr>
          <p:cNvPr id="3" name="Content Placeholder 2">
            <a:extLst>
              <a:ext uri="{FF2B5EF4-FFF2-40B4-BE49-F238E27FC236}">
                <a16:creationId xmlns:a16="http://schemas.microsoft.com/office/drawing/2014/main" id="{11B54983-4EFD-403C-B018-A0DBB7BE4158}"/>
              </a:ext>
            </a:extLst>
          </p:cNvPr>
          <p:cNvSpPr>
            <a:spLocks noGrp="1"/>
          </p:cNvSpPr>
          <p:nvPr>
            <p:ph idx="1"/>
          </p:nvPr>
        </p:nvSpPr>
        <p:spPr/>
        <p:txBody>
          <a:bodyPr/>
          <a:lstStyle/>
          <a:p>
            <a:pPr>
              <a:lnSpc>
                <a:spcPct val="150000"/>
              </a:lnSpc>
            </a:pPr>
            <a:r>
              <a:rPr lang="en-US" dirty="0">
                <a:solidFill>
                  <a:schemeClr val="accent1">
                    <a:lumMod val="50000"/>
                  </a:schemeClr>
                </a:solidFill>
              </a:rPr>
              <a:t>Now we need to move on to how we build the visualizations. To do that, we first need to look at two things: </a:t>
            </a:r>
          </a:p>
          <a:p>
            <a:pPr lvl="1">
              <a:lnSpc>
                <a:spcPct val="150000"/>
              </a:lnSpc>
              <a:buFont typeface="Wingdings" panose="05000000000000000000" pitchFamily="2" charset="2"/>
              <a:buChar char="v"/>
            </a:pPr>
            <a:r>
              <a:rPr lang="en-US" sz="2800" dirty="0">
                <a:solidFill>
                  <a:schemeClr val="accent1">
                    <a:lumMod val="50000"/>
                  </a:schemeClr>
                </a:solidFill>
              </a:rPr>
              <a:t>Pre-attentive attributes </a:t>
            </a:r>
          </a:p>
          <a:p>
            <a:pPr lvl="1">
              <a:lnSpc>
                <a:spcPct val="150000"/>
              </a:lnSpc>
              <a:buFont typeface="Wingdings" panose="05000000000000000000" pitchFamily="2" charset="2"/>
              <a:buChar char="v"/>
            </a:pPr>
            <a:r>
              <a:rPr lang="en-US" sz="2800" dirty="0">
                <a:solidFill>
                  <a:schemeClr val="accent1">
                    <a:lumMod val="50000"/>
                  </a:schemeClr>
                </a:solidFill>
              </a:rPr>
              <a:t>Types of data. </a:t>
            </a:r>
          </a:p>
        </p:txBody>
      </p:sp>
    </p:spTree>
    <p:extLst>
      <p:ext uri="{BB962C8B-B14F-4D97-AF65-F5344CB8AC3E}">
        <p14:creationId xmlns:p14="http://schemas.microsoft.com/office/powerpoint/2010/main" val="24000611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1" end="1"/>
                                            </p:txEl>
                                          </p:spTgt>
                                        </p:tgtEl>
                                        <p:attrNameLst>
                                          <p:attrName>style.color</p:attrName>
                                        </p:attrNameLst>
                                      </p:cBhvr>
                                      <p:to>
                                        <a:schemeClr val="accent2"/>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000" fill="hold"/>
                                        <p:tgtEl>
                                          <p:spTgt spid="3">
                                            <p:txEl>
                                              <p:pRg st="2" end="2"/>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DB83F-67B5-4050-AA9B-3DA479B061F4}"/>
              </a:ext>
            </a:extLst>
          </p:cNvPr>
          <p:cNvSpPr>
            <a:spLocks noGrp="1"/>
          </p:cNvSpPr>
          <p:nvPr>
            <p:ph type="title"/>
          </p:nvPr>
        </p:nvSpPr>
        <p:spPr/>
        <p:txBody>
          <a:bodyPr>
            <a:normAutofit/>
          </a:bodyPr>
          <a:lstStyle/>
          <a:p>
            <a:r>
              <a:rPr lang="en-US" b="1" dirty="0">
                <a:solidFill>
                  <a:schemeClr val="accent1">
                    <a:lumMod val="50000"/>
                  </a:schemeClr>
                </a:solidFill>
              </a:rPr>
              <a:t>What if our task is to count the </a:t>
            </a:r>
            <a:r>
              <a:rPr lang="en-US" b="1" dirty="0">
                <a:solidFill>
                  <a:srgbClr val="C00000"/>
                </a:solidFill>
              </a:rPr>
              <a:t>frequency</a:t>
            </a:r>
            <a:r>
              <a:rPr lang="en-US" b="1" dirty="0">
                <a:solidFill>
                  <a:schemeClr val="accent1">
                    <a:lumMod val="50000"/>
                  </a:schemeClr>
                </a:solidFill>
              </a:rPr>
              <a:t> of each digit?</a:t>
            </a:r>
          </a:p>
        </p:txBody>
      </p:sp>
      <p:pic>
        <p:nvPicPr>
          <p:cNvPr id="7" name="Picture 6">
            <a:extLst>
              <a:ext uri="{FF2B5EF4-FFF2-40B4-BE49-F238E27FC236}">
                <a16:creationId xmlns:a16="http://schemas.microsoft.com/office/drawing/2014/main" id="{634C6920-04A9-4A76-8D8E-17DCCF253DA3}"/>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l="25772" t="44510" r="54905" b="17803"/>
          <a:stretch/>
        </p:blipFill>
        <p:spPr>
          <a:xfrm>
            <a:off x="571500" y="1825625"/>
            <a:ext cx="3423604" cy="3753909"/>
          </a:xfrm>
          <a:prstGeom prst="rect">
            <a:avLst/>
          </a:prstGeom>
        </p:spPr>
      </p:pic>
      <p:pic>
        <p:nvPicPr>
          <p:cNvPr id="8" name="Picture 7">
            <a:extLst>
              <a:ext uri="{FF2B5EF4-FFF2-40B4-BE49-F238E27FC236}">
                <a16:creationId xmlns:a16="http://schemas.microsoft.com/office/drawing/2014/main" id="{F894A280-F75A-4DAF-A5F6-04ECDBA5899B}"/>
              </a:ext>
            </a:extLst>
          </p:cNvPr>
          <p:cNvPicPr>
            <a:picLocks noChangeAspect="1"/>
          </p:cNvPicPr>
          <p:nvPr/>
        </p:nvPicPr>
        <p:blipFill rotWithShape="1">
          <a:blip r:embed="rId5"/>
          <a:srcRect l="21692" t="39175" r="54538" b="23711"/>
          <a:stretch/>
        </p:blipFill>
        <p:spPr>
          <a:xfrm>
            <a:off x="6780051" y="1825625"/>
            <a:ext cx="4176420" cy="3666478"/>
          </a:xfrm>
          <a:prstGeom prst="rect">
            <a:avLst/>
          </a:prstGeom>
        </p:spPr>
      </p:pic>
      <p:pic>
        <p:nvPicPr>
          <p:cNvPr id="9" name="Picture 8">
            <a:extLst>
              <a:ext uri="{FF2B5EF4-FFF2-40B4-BE49-F238E27FC236}">
                <a16:creationId xmlns:a16="http://schemas.microsoft.com/office/drawing/2014/main" id="{DA2B9481-0614-4E6C-84A0-6062B4E3B90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804" b="91667" l="9426" r="93033">
                        <a14:foregroundMark x1="54098" y1="51961" x2="54098" y2="51961"/>
                        <a14:foregroundMark x1="36066" y1="49020" x2="36066" y2="49020"/>
                        <a14:foregroundMark x1="50000" y1="91667" x2="50000" y2="91667"/>
                        <a14:foregroundMark x1="69672" y1="89706" x2="69672" y2="89706"/>
                        <a14:foregroundMark x1="82377" y1="57353" x2="82377" y2="57353"/>
                        <a14:foregroundMark x1="74180" y1="51471" x2="74180" y2="51471"/>
                        <a14:foregroundMark x1="75410" y1="54412" x2="75410" y2="54412"/>
                        <a14:foregroundMark x1="73770" y1="57353" x2="73770" y2="57353"/>
                        <a14:foregroundMark x1="93033" y1="44608" x2="93033" y2="44608"/>
                      </a14:backgroundRemoval>
                    </a14:imgEffect>
                  </a14:imgLayer>
                </a14:imgProps>
              </a:ext>
            </a:extLst>
          </a:blip>
          <a:stretch>
            <a:fillRect/>
          </a:stretch>
        </p:blipFill>
        <p:spPr>
          <a:xfrm rot="19489379">
            <a:off x="6048765" y="1174744"/>
            <a:ext cx="2324100" cy="1943100"/>
          </a:xfrm>
          <a:prstGeom prst="rect">
            <a:avLst/>
          </a:prstGeom>
        </p:spPr>
      </p:pic>
    </p:spTree>
    <p:extLst>
      <p:ext uri="{BB962C8B-B14F-4D97-AF65-F5344CB8AC3E}">
        <p14:creationId xmlns:p14="http://schemas.microsoft.com/office/powerpoint/2010/main" val="7876179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DB83F-67B5-4050-AA9B-3DA479B061F4}"/>
              </a:ext>
            </a:extLst>
          </p:cNvPr>
          <p:cNvSpPr>
            <a:spLocks noGrp="1"/>
          </p:cNvSpPr>
          <p:nvPr>
            <p:ph type="title"/>
          </p:nvPr>
        </p:nvSpPr>
        <p:spPr/>
        <p:txBody>
          <a:bodyPr>
            <a:normAutofit/>
          </a:bodyPr>
          <a:lstStyle/>
          <a:p>
            <a:r>
              <a:rPr lang="en-US" b="1" dirty="0">
                <a:solidFill>
                  <a:schemeClr val="accent1">
                    <a:lumMod val="50000"/>
                  </a:schemeClr>
                </a:solidFill>
              </a:rPr>
              <a:t>What if our task is to count the frequency of each digit?</a:t>
            </a:r>
          </a:p>
        </p:txBody>
      </p:sp>
      <p:pic>
        <p:nvPicPr>
          <p:cNvPr id="5" name="Picture 4">
            <a:extLst>
              <a:ext uri="{FF2B5EF4-FFF2-40B4-BE49-F238E27FC236}">
                <a16:creationId xmlns:a16="http://schemas.microsoft.com/office/drawing/2014/main" id="{3A3598D4-A421-4D22-BC1F-03F426B08616}"/>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l="26452" t="14752" r="50962" b="48307"/>
          <a:stretch/>
        </p:blipFill>
        <p:spPr>
          <a:xfrm>
            <a:off x="4467665" y="1825624"/>
            <a:ext cx="4082355" cy="4803775"/>
          </a:xfrm>
          <a:prstGeom prst="rect">
            <a:avLst/>
          </a:prstGeom>
        </p:spPr>
      </p:pic>
      <p:pic>
        <p:nvPicPr>
          <p:cNvPr id="6" name="Picture 5">
            <a:extLst>
              <a:ext uri="{FF2B5EF4-FFF2-40B4-BE49-F238E27FC236}">
                <a16:creationId xmlns:a16="http://schemas.microsoft.com/office/drawing/2014/main" id="{4F003CB6-B469-477D-8A37-1939875BF532}"/>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l="26194" t="56002" r="50962" b="7672"/>
          <a:stretch/>
        </p:blipFill>
        <p:spPr>
          <a:xfrm>
            <a:off x="8703129" y="2053883"/>
            <a:ext cx="3228861" cy="4575516"/>
          </a:xfrm>
          <a:prstGeom prst="rect">
            <a:avLst/>
          </a:prstGeom>
        </p:spPr>
      </p:pic>
      <p:pic>
        <p:nvPicPr>
          <p:cNvPr id="7" name="Picture 6">
            <a:extLst>
              <a:ext uri="{FF2B5EF4-FFF2-40B4-BE49-F238E27FC236}">
                <a16:creationId xmlns:a16="http://schemas.microsoft.com/office/drawing/2014/main" id="{634C6920-04A9-4A76-8D8E-17DCCF253DA3}"/>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l="25772" t="44510" r="54905" b="17803"/>
          <a:stretch/>
        </p:blipFill>
        <p:spPr>
          <a:xfrm>
            <a:off x="571500" y="1825625"/>
            <a:ext cx="3423604" cy="3753909"/>
          </a:xfrm>
          <a:prstGeom prst="rect">
            <a:avLst/>
          </a:prstGeom>
        </p:spPr>
      </p:pic>
    </p:spTree>
    <p:extLst>
      <p:ext uri="{BB962C8B-B14F-4D97-AF65-F5344CB8AC3E}">
        <p14:creationId xmlns:p14="http://schemas.microsoft.com/office/powerpoint/2010/main" val="9935183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86B4B-95BC-429E-9D4F-14942425C0C9}"/>
              </a:ext>
            </a:extLst>
          </p:cNvPr>
          <p:cNvSpPr>
            <a:spLocks noGrp="1"/>
          </p:cNvSpPr>
          <p:nvPr>
            <p:ph type="title"/>
          </p:nvPr>
        </p:nvSpPr>
        <p:spPr/>
        <p:txBody>
          <a:bodyPr/>
          <a:lstStyle/>
          <a:p>
            <a:r>
              <a:rPr lang="en-US" b="1" dirty="0">
                <a:solidFill>
                  <a:schemeClr val="accent1">
                    <a:lumMod val="50000"/>
                  </a:schemeClr>
                </a:solidFill>
              </a:rPr>
              <a:t>Pre-Attentive Attributes</a:t>
            </a:r>
          </a:p>
        </p:txBody>
      </p:sp>
      <p:sp>
        <p:nvSpPr>
          <p:cNvPr id="3" name="Content Placeholder 2">
            <a:extLst>
              <a:ext uri="{FF2B5EF4-FFF2-40B4-BE49-F238E27FC236}">
                <a16:creationId xmlns:a16="http://schemas.microsoft.com/office/drawing/2014/main" id="{FC554AF8-DC54-4E2D-8D50-DA520A88C93D}"/>
              </a:ext>
            </a:extLst>
          </p:cNvPr>
          <p:cNvSpPr>
            <a:spLocks noGrp="1"/>
          </p:cNvSpPr>
          <p:nvPr>
            <p:ph idx="1"/>
          </p:nvPr>
        </p:nvSpPr>
        <p:spPr/>
        <p:txBody>
          <a:bodyPr/>
          <a:lstStyle/>
          <a:p>
            <a:r>
              <a:rPr lang="en-US" dirty="0">
                <a:solidFill>
                  <a:schemeClr val="accent1">
                    <a:lumMod val="50000"/>
                  </a:schemeClr>
                </a:solidFill>
              </a:rPr>
              <a:t>Visualizing data requires us to turn data into </a:t>
            </a:r>
            <a:r>
              <a:rPr lang="en-US" dirty="0">
                <a:solidFill>
                  <a:srgbClr val="C00000"/>
                </a:solidFill>
              </a:rPr>
              <a:t>marks</a:t>
            </a:r>
            <a:r>
              <a:rPr lang="en-US" dirty="0">
                <a:solidFill>
                  <a:schemeClr val="accent1">
                    <a:lumMod val="50000"/>
                  </a:schemeClr>
                </a:solidFill>
              </a:rPr>
              <a:t> on a canvas. </a:t>
            </a:r>
          </a:p>
          <a:p>
            <a:r>
              <a:rPr lang="en-US" dirty="0">
                <a:solidFill>
                  <a:srgbClr val="C00000"/>
                </a:solidFill>
              </a:rPr>
              <a:t>What kind of </a:t>
            </a:r>
            <a:r>
              <a:rPr lang="en-US" b="1" dirty="0">
                <a:solidFill>
                  <a:srgbClr val="C00000"/>
                </a:solidFill>
              </a:rPr>
              <a:t>marks</a:t>
            </a:r>
            <a:r>
              <a:rPr lang="en-US" dirty="0">
                <a:solidFill>
                  <a:srgbClr val="C00000"/>
                </a:solidFill>
              </a:rPr>
              <a:t> make the most sense? </a:t>
            </a:r>
          </a:p>
          <a:p>
            <a:r>
              <a:rPr lang="en-US" dirty="0">
                <a:solidFill>
                  <a:schemeClr val="accent1">
                    <a:lumMod val="50000"/>
                  </a:schemeClr>
                </a:solidFill>
              </a:rPr>
              <a:t>One answer lies in what are called “</a:t>
            </a:r>
            <a:r>
              <a:rPr lang="en-US" b="1" dirty="0">
                <a:solidFill>
                  <a:schemeClr val="accent1">
                    <a:lumMod val="50000"/>
                  </a:schemeClr>
                </a:solidFill>
              </a:rPr>
              <a:t>pre-attentive</a:t>
            </a:r>
            <a:r>
              <a:rPr lang="en-US" dirty="0">
                <a:solidFill>
                  <a:schemeClr val="accent1">
                    <a:lumMod val="50000"/>
                  </a:schemeClr>
                </a:solidFill>
              </a:rPr>
              <a:t> attributes.” </a:t>
            </a:r>
          </a:p>
          <a:p>
            <a:r>
              <a:rPr lang="en-US" dirty="0">
                <a:solidFill>
                  <a:schemeClr val="accent1">
                    <a:lumMod val="50000"/>
                  </a:schemeClr>
                </a:solidFill>
              </a:rPr>
              <a:t>These are things that our brain processes in </a:t>
            </a:r>
            <a:r>
              <a:rPr lang="en-US" b="1" dirty="0">
                <a:solidFill>
                  <a:schemeClr val="accent1">
                    <a:lumMod val="50000"/>
                  </a:schemeClr>
                </a:solidFill>
              </a:rPr>
              <a:t>milliseconds</a:t>
            </a:r>
            <a:r>
              <a:rPr lang="en-US" dirty="0">
                <a:solidFill>
                  <a:schemeClr val="accent1">
                    <a:lumMod val="50000"/>
                  </a:schemeClr>
                </a:solidFill>
              </a:rPr>
              <a:t>, before we pay attention to everything else. </a:t>
            </a:r>
          </a:p>
          <a:p>
            <a:r>
              <a:rPr lang="en-US" dirty="0">
                <a:solidFill>
                  <a:schemeClr val="accent1">
                    <a:lumMod val="50000"/>
                  </a:schemeClr>
                </a:solidFill>
              </a:rPr>
              <a:t>Pre-attentive attributes provide us with ways to </a:t>
            </a:r>
            <a:r>
              <a:rPr lang="en-US" dirty="0">
                <a:solidFill>
                  <a:srgbClr val="C00000"/>
                </a:solidFill>
              </a:rPr>
              <a:t>encode</a:t>
            </a:r>
            <a:r>
              <a:rPr lang="en-US" dirty="0">
                <a:solidFill>
                  <a:schemeClr val="accent1">
                    <a:lumMod val="50000"/>
                  </a:schemeClr>
                </a:solidFill>
              </a:rPr>
              <a:t> our </a:t>
            </a:r>
            <a:r>
              <a:rPr lang="en-US" dirty="0">
                <a:solidFill>
                  <a:srgbClr val="C00000"/>
                </a:solidFill>
              </a:rPr>
              <a:t>data</a:t>
            </a:r>
            <a:r>
              <a:rPr lang="en-US" dirty="0">
                <a:solidFill>
                  <a:schemeClr val="accent1">
                    <a:lumMod val="50000"/>
                  </a:schemeClr>
                </a:solidFill>
              </a:rPr>
              <a:t> in </a:t>
            </a:r>
            <a:r>
              <a:rPr lang="en-US" dirty="0">
                <a:solidFill>
                  <a:srgbClr val="C00000"/>
                </a:solidFill>
              </a:rPr>
              <a:t>charts</a:t>
            </a:r>
            <a:r>
              <a:rPr lang="en-US" dirty="0">
                <a:solidFill>
                  <a:schemeClr val="accent1">
                    <a:lumMod val="50000"/>
                  </a:schemeClr>
                </a:solidFill>
              </a:rPr>
              <a:t>.</a:t>
            </a:r>
          </a:p>
        </p:txBody>
      </p:sp>
    </p:spTree>
    <p:extLst>
      <p:ext uri="{BB962C8B-B14F-4D97-AF65-F5344CB8AC3E}">
        <p14:creationId xmlns:p14="http://schemas.microsoft.com/office/powerpoint/2010/main" val="3008326864"/>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D5042-4AA5-4007-AF3E-589D3C57487B}"/>
              </a:ext>
            </a:extLst>
          </p:cNvPr>
          <p:cNvSpPr>
            <a:spLocks noGrp="1"/>
          </p:cNvSpPr>
          <p:nvPr>
            <p:ph type="title"/>
          </p:nvPr>
        </p:nvSpPr>
        <p:spPr/>
        <p:txBody>
          <a:bodyPr/>
          <a:lstStyle/>
          <a:p>
            <a:r>
              <a:rPr lang="en-US" b="1" dirty="0">
                <a:solidFill>
                  <a:schemeClr val="accent1">
                    <a:lumMod val="50000"/>
                  </a:schemeClr>
                </a:solidFill>
              </a:rPr>
              <a:t>Pre-Attentive Attributes Types</a:t>
            </a:r>
            <a:endParaRPr lang="en-US" dirty="0"/>
          </a:p>
        </p:txBody>
      </p:sp>
      <p:pic>
        <p:nvPicPr>
          <p:cNvPr id="7" name="Picture 6">
            <a:extLst>
              <a:ext uri="{FF2B5EF4-FFF2-40B4-BE49-F238E27FC236}">
                <a16:creationId xmlns:a16="http://schemas.microsoft.com/office/drawing/2014/main" id="{3AB9CA90-2CD6-413B-A1C0-918F620A42A6}"/>
              </a:ext>
            </a:extLst>
          </p:cNvPr>
          <p:cNvPicPr>
            <a:picLocks noChangeAspect="1"/>
          </p:cNvPicPr>
          <p:nvPr/>
        </p:nvPicPr>
        <p:blipFill rotWithShape="1">
          <a:blip r:embed="rId3"/>
          <a:srcRect l="32941" t="28748" r="4265" b="28879"/>
          <a:stretch/>
        </p:blipFill>
        <p:spPr>
          <a:xfrm>
            <a:off x="276487" y="2141537"/>
            <a:ext cx="11915513" cy="4520640"/>
          </a:xfrm>
          <a:prstGeom prst="rect">
            <a:avLst/>
          </a:prstGeom>
        </p:spPr>
      </p:pic>
    </p:spTree>
    <p:extLst>
      <p:ext uri="{BB962C8B-B14F-4D97-AF65-F5344CB8AC3E}">
        <p14:creationId xmlns:p14="http://schemas.microsoft.com/office/powerpoint/2010/main" val="3057759170"/>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ettiross-PPT-DRAFT-v1-08.jpg">
            <a:extLst>
              <a:ext uri="{FF2B5EF4-FFF2-40B4-BE49-F238E27FC236}">
                <a16:creationId xmlns:a16="http://schemas.microsoft.com/office/drawing/2014/main" id="{35F43A50-626A-4F5B-8521-DA293F50F818}"/>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l="4850" t="20383" r="4985" b="20128"/>
          <a:stretch/>
        </p:blipFill>
        <p:spPr>
          <a:xfrm>
            <a:off x="654262" y="1510838"/>
            <a:ext cx="10904327" cy="4861050"/>
          </a:xfrm>
          <a:prstGeom prst="rect">
            <a:avLst/>
          </a:prstGeom>
        </p:spPr>
      </p:pic>
      <p:graphicFrame>
        <p:nvGraphicFramePr>
          <p:cNvPr id="5" name="Table 4">
            <a:extLst>
              <a:ext uri="{FF2B5EF4-FFF2-40B4-BE49-F238E27FC236}">
                <a16:creationId xmlns:a16="http://schemas.microsoft.com/office/drawing/2014/main" id="{91968695-3049-4DFB-9DF0-BB8830DFB744}"/>
              </a:ext>
            </a:extLst>
          </p:cNvPr>
          <p:cNvGraphicFramePr>
            <a:graphicFrameLocks noGrp="1"/>
          </p:cNvGraphicFramePr>
          <p:nvPr>
            <p:extLst>
              <p:ext uri="{D42A27DB-BD31-4B8C-83A1-F6EECF244321}">
                <p14:modId xmlns:p14="http://schemas.microsoft.com/office/powerpoint/2010/main" val="1938214355"/>
              </p:ext>
            </p:extLst>
          </p:nvPr>
        </p:nvGraphicFramePr>
        <p:xfrm>
          <a:off x="611697" y="3377483"/>
          <a:ext cx="10926040" cy="375920"/>
        </p:xfrm>
        <a:graphic>
          <a:graphicData uri="http://schemas.openxmlformats.org/drawingml/2006/table">
            <a:tbl>
              <a:tblPr>
                <a:tableStyleId>{5C22544A-7EE6-4342-B048-85BDC9FD1C3A}</a:tableStyleId>
              </a:tblPr>
              <a:tblGrid>
                <a:gridCol w="2185208">
                  <a:extLst>
                    <a:ext uri="{9D8B030D-6E8A-4147-A177-3AD203B41FA5}">
                      <a16:colId xmlns:a16="http://schemas.microsoft.com/office/drawing/2014/main" val="20000"/>
                    </a:ext>
                  </a:extLst>
                </a:gridCol>
                <a:gridCol w="2185208">
                  <a:extLst>
                    <a:ext uri="{9D8B030D-6E8A-4147-A177-3AD203B41FA5}">
                      <a16:colId xmlns:a16="http://schemas.microsoft.com/office/drawing/2014/main" val="20001"/>
                    </a:ext>
                  </a:extLst>
                </a:gridCol>
                <a:gridCol w="2185208">
                  <a:extLst>
                    <a:ext uri="{9D8B030D-6E8A-4147-A177-3AD203B41FA5}">
                      <a16:colId xmlns:a16="http://schemas.microsoft.com/office/drawing/2014/main" val="20002"/>
                    </a:ext>
                  </a:extLst>
                </a:gridCol>
                <a:gridCol w="2185208">
                  <a:extLst>
                    <a:ext uri="{9D8B030D-6E8A-4147-A177-3AD203B41FA5}">
                      <a16:colId xmlns:a16="http://schemas.microsoft.com/office/drawing/2014/main" val="20003"/>
                    </a:ext>
                  </a:extLst>
                </a:gridCol>
                <a:gridCol w="2185208">
                  <a:extLst>
                    <a:ext uri="{9D8B030D-6E8A-4147-A177-3AD203B41FA5}">
                      <a16:colId xmlns:a16="http://schemas.microsoft.com/office/drawing/2014/main" val="20004"/>
                    </a:ext>
                  </a:extLst>
                </a:gridCol>
              </a:tblGrid>
              <a:tr h="375920">
                <a:tc>
                  <a:txBody>
                    <a:bodyPr/>
                    <a:lstStyle/>
                    <a:p>
                      <a:pPr algn="ctr"/>
                      <a:r>
                        <a:rPr lang="en-US" sz="1800" dirty="0">
                          <a:solidFill>
                            <a:srgbClr val="2D93AA"/>
                          </a:solidFill>
                          <a:latin typeface="Helvetica" charset="0"/>
                          <a:ea typeface="Helvetica" charset="0"/>
                          <a:cs typeface="Helvetica" charset="0"/>
                        </a:rPr>
                        <a:t>Length</a:t>
                      </a:r>
                    </a:p>
                  </a:txBody>
                  <a:tcPr marL="121920" marR="12192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r>
                        <a:rPr lang="en-US" sz="1800" dirty="0">
                          <a:solidFill>
                            <a:srgbClr val="2D93AA"/>
                          </a:solidFill>
                          <a:latin typeface="Helvetica" charset="0"/>
                          <a:ea typeface="Helvetica" charset="0"/>
                          <a:cs typeface="Helvetica" charset="0"/>
                        </a:rPr>
                        <a:t>Width</a:t>
                      </a:r>
                    </a:p>
                  </a:txBody>
                  <a:tcPr marL="121920" marR="12192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r>
                        <a:rPr lang="en-US" sz="1800" dirty="0">
                          <a:solidFill>
                            <a:srgbClr val="2D93AA"/>
                          </a:solidFill>
                          <a:latin typeface="Helvetica" charset="0"/>
                          <a:ea typeface="Helvetica" charset="0"/>
                          <a:cs typeface="Helvetica" charset="0"/>
                        </a:rPr>
                        <a:t>Orientation</a:t>
                      </a:r>
                    </a:p>
                  </a:txBody>
                  <a:tcPr marL="121920" marR="12192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r>
                        <a:rPr lang="en-US" sz="1800" dirty="0">
                          <a:solidFill>
                            <a:srgbClr val="2D93AA"/>
                          </a:solidFill>
                          <a:latin typeface="Helvetica" charset="0"/>
                          <a:ea typeface="Helvetica" charset="0"/>
                          <a:cs typeface="Helvetica" charset="0"/>
                        </a:rPr>
                        <a:t>Size</a:t>
                      </a:r>
                    </a:p>
                  </a:txBody>
                  <a:tcPr marL="121920" marR="12192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r>
                        <a:rPr lang="en-US" sz="1800" dirty="0">
                          <a:solidFill>
                            <a:srgbClr val="2D93AA"/>
                          </a:solidFill>
                          <a:latin typeface="Helvetica" charset="0"/>
                          <a:ea typeface="Helvetica" charset="0"/>
                          <a:cs typeface="Helvetica" charset="0"/>
                        </a:rPr>
                        <a:t>Shape</a:t>
                      </a:r>
                    </a:p>
                  </a:txBody>
                  <a:tcPr marL="121920" marR="12192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0"/>
                  </a:ext>
                </a:extLst>
              </a:tr>
            </a:tbl>
          </a:graphicData>
        </a:graphic>
      </p:graphicFrame>
      <p:graphicFrame>
        <p:nvGraphicFramePr>
          <p:cNvPr id="6" name="Table 5">
            <a:extLst>
              <a:ext uri="{FF2B5EF4-FFF2-40B4-BE49-F238E27FC236}">
                <a16:creationId xmlns:a16="http://schemas.microsoft.com/office/drawing/2014/main" id="{F11742A8-B724-4D20-93CE-B0AB711C1717}"/>
              </a:ext>
            </a:extLst>
          </p:cNvPr>
          <p:cNvGraphicFramePr>
            <a:graphicFrameLocks noGrp="1"/>
          </p:cNvGraphicFramePr>
          <p:nvPr>
            <p:extLst>
              <p:ext uri="{D42A27DB-BD31-4B8C-83A1-F6EECF244321}">
                <p14:modId xmlns:p14="http://schemas.microsoft.com/office/powerpoint/2010/main" val="3605355646"/>
              </p:ext>
            </p:extLst>
          </p:nvPr>
        </p:nvGraphicFramePr>
        <p:xfrm>
          <a:off x="608518" y="6371888"/>
          <a:ext cx="10929220" cy="449557"/>
        </p:xfrm>
        <a:graphic>
          <a:graphicData uri="http://schemas.openxmlformats.org/drawingml/2006/table">
            <a:tbl>
              <a:tblPr>
                <a:tableStyleId>{5C22544A-7EE6-4342-B048-85BDC9FD1C3A}</a:tableStyleId>
              </a:tblPr>
              <a:tblGrid>
                <a:gridCol w="2185844">
                  <a:extLst>
                    <a:ext uri="{9D8B030D-6E8A-4147-A177-3AD203B41FA5}">
                      <a16:colId xmlns:a16="http://schemas.microsoft.com/office/drawing/2014/main" val="20000"/>
                    </a:ext>
                  </a:extLst>
                </a:gridCol>
                <a:gridCol w="2185844">
                  <a:extLst>
                    <a:ext uri="{9D8B030D-6E8A-4147-A177-3AD203B41FA5}">
                      <a16:colId xmlns:a16="http://schemas.microsoft.com/office/drawing/2014/main" val="20001"/>
                    </a:ext>
                  </a:extLst>
                </a:gridCol>
                <a:gridCol w="2185844">
                  <a:extLst>
                    <a:ext uri="{9D8B030D-6E8A-4147-A177-3AD203B41FA5}">
                      <a16:colId xmlns:a16="http://schemas.microsoft.com/office/drawing/2014/main" val="20002"/>
                    </a:ext>
                  </a:extLst>
                </a:gridCol>
                <a:gridCol w="2185844">
                  <a:extLst>
                    <a:ext uri="{9D8B030D-6E8A-4147-A177-3AD203B41FA5}">
                      <a16:colId xmlns:a16="http://schemas.microsoft.com/office/drawing/2014/main" val="20003"/>
                    </a:ext>
                  </a:extLst>
                </a:gridCol>
                <a:gridCol w="2185844">
                  <a:extLst>
                    <a:ext uri="{9D8B030D-6E8A-4147-A177-3AD203B41FA5}">
                      <a16:colId xmlns:a16="http://schemas.microsoft.com/office/drawing/2014/main" val="20004"/>
                    </a:ext>
                  </a:extLst>
                </a:gridCol>
              </a:tblGrid>
              <a:tr h="449557">
                <a:tc>
                  <a:txBody>
                    <a:bodyPr/>
                    <a:lstStyle/>
                    <a:p>
                      <a:pPr algn="ctr"/>
                      <a:r>
                        <a:rPr lang="en-US" sz="1800" dirty="0">
                          <a:solidFill>
                            <a:srgbClr val="2D93AA"/>
                          </a:solidFill>
                          <a:latin typeface="Helvetica" charset="0"/>
                          <a:ea typeface="Helvetica" charset="0"/>
                          <a:cs typeface="Helvetica" charset="0"/>
                        </a:rPr>
                        <a:t>Enclosure</a:t>
                      </a:r>
                    </a:p>
                  </a:txBody>
                  <a:tcPr marL="121920" marR="12192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r>
                        <a:rPr lang="en-US" sz="1800" dirty="0">
                          <a:solidFill>
                            <a:srgbClr val="2D93AA"/>
                          </a:solidFill>
                          <a:latin typeface="Helvetica" charset="0"/>
                          <a:ea typeface="Helvetica" charset="0"/>
                          <a:cs typeface="Helvetica" charset="0"/>
                        </a:rPr>
                        <a:t>2D</a:t>
                      </a:r>
                      <a:r>
                        <a:rPr lang="en-US" sz="1800" baseline="0" dirty="0">
                          <a:solidFill>
                            <a:srgbClr val="2D93AA"/>
                          </a:solidFill>
                          <a:latin typeface="Helvetica" charset="0"/>
                          <a:ea typeface="Helvetica" charset="0"/>
                          <a:cs typeface="Helvetica" charset="0"/>
                        </a:rPr>
                        <a:t> Position</a:t>
                      </a:r>
                      <a:endParaRPr lang="en-US" sz="1800" dirty="0">
                        <a:solidFill>
                          <a:srgbClr val="2D93AA"/>
                        </a:solidFill>
                        <a:latin typeface="Helvetica" charset="0"/>
                        <a:ea typeface="Helvetica" charset="0"/>
                        <a:cs typeface="Helvetica" charset="0"/>
                      </a:endParaRPr>
                    </a:p>
                  </a:txBody>
                  <a:tcPr marL="121920" marR="12192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r>
                        <a:rPr lang="en-US" sz="1800" dirty="0">
                          <a:solidFill>
                            <a:srgbClr val="2D93AA"/>
                          </a:solidFill>
                          <a:latin typeface="Helvetica" charset="0"/>
                          <a:ea typeface="Helvetica" charset="0"/>
                          <a:cs typeface="Helvetica" charset="0"/>
                        </a:rPr>
                        <a:t>Grouping</a:t>
                      </a:r>
                    </a:p>
                  </a:txBody>
                  <a:tcPr marL="121920" marR="12192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r>
                        <a:rPr lang="en-US" sz="1800" dirty="0">
                          <a:solidFill>
                            <a:srgbClr val="2D93AA"/>
                          </a:solidFill>
                          <a:latin typeface="Helvetica" charset="0"/>
                          <a:ea typeface="Helvetica" charset="0"/>
                          <a:cs typeface="Helvetica" charset="0"/>
                        </a:rPr>
                        <a:t>Color (Hue)</a:t>
                      </a:r>
                    </a:p>
                  </a:txBody>
                  <a:tcPr marL="121920" marR="12192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r>
                        <a:rPr lang="en-US" sz="1800" dirty="0">
                          <a:solidFill>
                            <a:srgbClr val="2D93AA"/>
                          </a:solidFill>
                          <a:latin typeface="Helvetica" charset="0"/>
                          <a:ea typeface="Helvetica" charset="0"/>
                          <a:cs typeface="Helvetica" charset="0"/>
                        </a:rPr>
                        <a:t>Color (Intensity)</a:t>
                      </a:r>
                    </a:p>
                  </a:txBody>
                  <a:tcPr marL="121920" marR="12192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0"/>
                  </a:ext>
                </a:extLst>
              </a:tr>
            </a:tbl>
          </a:graphicData>
        </a:graphic>
      </p:graphicFrame>
      <p:sp>
        <p:nvSpPr>
          <p:cNvPr id="7" name="Title 1">
            <a:extLst>
              <a:ext uri="{FF2B5EF4-FFF2-40B4-BE49-F238E27FC236}">
                <a16:creationId xmlns:a16="http://schemas.microsoft.com/office/drawing/2014/main" id="{76400AD5-13CF-4C6D-AA1F-4BA4C0D403C0}"/>
              </a:ext>
            </a:extLst>
          </p:cNvPr>
          <p:cNvSpPr>
            <a:spLocks noGrp="1"/>
          </p:cNvSpPr>
          <p:nvPr>
            <p:ph type="title"/>
          </p:nvPr>
        </p:nvSpPr>
        <p:spPr>
          <a:xfrm>
            <a:off x="838200" y="365125"/>
            <a:ext cx="10515600" cy="1325563"/>
          </a:xfrm>
        </p:spPr>
        <p:txBody>
          <a:bodyPr/>
          <a:lstStyle/>
          <a:p>
            <a:r>
              <a:rPr lang="en-US" b="1" dirty="0">
                <a:solidFill>
                  <a:schemeClr val="accent1">
                    <a:lumMod val="50000"/>
                  </a:schemeClr>
                </a:solidFill>
              </a:rPr>
              <a:t>Pre-Attentive Attributes Types</a:t>
            </a:r>
            <a:endParaRPr lang="en-US" dirty="0"/>
          </a:p>
        </p:txBody>
      </p:sp>
    </p:spTree>
    <p:extLst>
      <p:ext uri="{BB962C8B-B14F-4D97-AF65-F5344CB8AC3E}">
        <p14:creationId xmlns:p14="http://schemas.microsoft.com/office/powerpoint/2010/main" val="309944759"/>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92FF-9D65-4F7B-A684-B0AD0173A3EB}"/>
              </a:ext>
            </a:extLst>
          </p:cNvPr>
          <p:cNvSpPr>
            <a:spLocks noGrp="1"/>
          </p:cNvSpPr>
          <p:nvPr>
            <p:ph type="title"/>
          </p:nvPr>
        </p:nvSpPr>
        <p:spPr>
          <a:xfrm>
            <a:off x="3625646" y="2311912"/>
            <a:ext cx="10515600" cy="1325563"/>
          </a:xfrm>
        </p:spPr>
        <p:txBody>
          <a:bodyPr/>
          <a:lstStyle/>
          <a:p>
            <a:r>
              <a:rPr lang="en-US" b="1" dirty="0">
                <a:solidFill>
                  <a:schemeClr val="bg1"/>
                </a:solidFill>
              </a:rPr>
              <a:t>What is different?</a:t>
            </a:r>
          </a:p>
        </p:txBody>
      </p:sp>
    </p:spTree>
    <p:extLst>
      <p:ext uri="{BB962C8B-B14F-4D97-AF65-F5344CB8AC3E}">
        <p14:creationId xmlns:p14="http://schemas.microsoft.com/office/powerpoint/2010/main" val="3539085364"/>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B946D-A1BA-4B2A-A4A0-80F3D264462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537D9CF-2197-4F2A-9CBD-B0D8F69052D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F14FF16-29E6-4FEE-8479-932C35C125BA}"/>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3543539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3F78C-3068-4624-95A3-8852E6FAF69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4D93383-1818-4CEE-A7BC-7C727366EC8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3933692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42FD0-0E86-4A2C-BCB6-169DCE8D422B}"/>
              </a:ext>
            </a:extLst>
          </p:cNvPr>
          <p:cNvSpPr>
            <a:spLocks noGrp="1"/>
          </p:cNvSpPr>
          <p:nvPr>
            <p:ph type="title"/>
          </p:nvPr>
        </p:nvSpPr>
        <p:spPr/>
        <p:txBody>
          <a:bodyPr/>
          <a:lstStyle/>
          <a:p>
            <a:r>
              <a:rPr lang="en-US" b="1" dirty="0">
                <a:solidFill>
                  <a:schemeClr val="accent1">
                    <a:lumMod val="50000"/>
                  </a:schemeClr>
                </a:solidFill>
              </a:rPr>
              <a:t>Data Visualization in Data Science</a:t>
            </a:r>
          </a:p>
        </p:txBody>
      </p:sp>
      <p:sp>
        <p:nvSpPr>
          <p:cNvPr id="3" name="Content Placeholder 2">
            <a:extLst>
              <a:ext uri="{FF2B5EF4-FFF2-40B4-BE49-F238E27FC236}">
                <a16:creationId xmlns:a16="http://schemas.microsoft.com/office/drawing/2014/main" id="{E70B99E3-FABA-4DFB-AFBF-71C87FD739BF}"/>
              </a:ext>
            </a:extLst>
          </p:cNvPr>
          <p:cNvSpPr>
            <a:spLocks noGrp="1"/>
          </p:cNvSpPr>
          <p:nvPr>
            <p:ph sz="half" idx="1"/>
          </p:nvPr>
        </p:nvSpPr>
        <p:spPr>
          <a:xfrm>
            <a:off x="198370" y="3721696"/>
            <a:ext cx="5895814" cy="3061804"/>
          </a:xfrm>
        </p:spPr>
        <p:txBody>
          <a:bodyPr>
            <a:normAutofit/>
          </a:bodyPr>
          <a:lstStyle/>
          <a:p>
            <a:pPr marL="0" indent="0">
              <a:buNone/>
            </a:pPr>
            <a:r>
              <a:rPr lang="en-US" sz="2000" dirty="0">
                <a:solidFill>
                  <a:schemeClr val="accent1">
                    <a:lumMod val="50000"/>
                  </a:schemeClr>
                </a:solidFill>
              </a:rPr>
              <a:t>Making many interactive graphics quickly for:</a:t>
            </a:r>
          </a:p>
          <a:p>
            <a:pPr lvl="1"/>
            <a:r>
              <a:rPr lang="en-US" sz="2000" dirty="0">
                <a:solidFill>
                  <a:schemeClr val="accent1">
                    <a:lumMod val="50000"/>
                  </a:schemeClr>
                </a:solidFill>
              </a:rPr>
              <a:t>‘Getting a sense’ of the data.</a:t>
            </a:r>
          </a:p>
          <a:p>
            <a:pPr lvl="1"/>
            <a:r>
              <a:rPr lang="en-US" sz="2000" dirty="0">
                <a:solidFill>
                  <a:schemeClr val="accent1">
                    <a:lumMod val="50000"/>
                  </a:schemeClr>
                </a:solidFill>
              </a:rPr>
              <a:t>Looking for patterns &amp; outliers.</a:t>
            </a:r>
          </a:p>
          <a:p>
            <a:pPr lvl="1"/>
            <a:r>
              <a:rPr lang="en-US" sz="2000" dirty="0">
                <a:solidFill>
                  <a:schemeClr val="accent1">
                    <a:lumMod val="50000"/>
                  </a:schemeClr>
                </a:solidFill>
              </a:rPr>
              <a:t>Validating data quality.</a:t>
            </a:r>
          </a:p>
        </p:txBody>
      </p:sp>
      <p:sp>
        <p:nvSpPr>
          <p:cNvPr id="4" name="Content Placeholder 3">
            <a:extLst>
              <a:ext uri="{FF2B5EF4-FFF2-40B4-BE49-F238E27FC236}">
                <a16:creationId xmlns:a16="http://schemas.microsoft.com/office/drawing/2014/main" id="{144D3789-D404-4BB1-BD1D-0345370F13E1}"/>
              </a:ext>
            </a:extLst>
          </p:cNvPr>
          <p:cNvSpPr>
            <a:spLocks noGrp="1"/>
          </p:cNvSpPr>
          <p:nvPr>
            <p:ph sz="half" idx="2"/>
          </p:nvPr>
        </p:nvSpPr>
        <p:spPr>
          <a:xfrm>
            <a:off x="6149033" y="3741034"/>
            <a:ext cx="6096000" cy="3061805"/>
          </a:xfrm>
        </p:spPr>
        <p:txBody>
          <a:bodyPr>
            <a:normAutofit/>
          </a:bodyPr>
          <a:lstStyle/>
          <a:p>
            <a:pPr marL="0" indent="0">
              <a:buNone/>
            </a:pPr>
            <a:r>
              <a:rPr lang="en-US" sz="2000" dirty="0">
                <a:solidFill>
                  <a:schemeClr val="accent1">
                    <a:lumMod val="50000"/>
                  </a:schemeClr>
                </a:solidFill>
              </a:rPr>
              <a:t>Making fewer, more polished interactive graphics for:</a:t>
            </a:r>
          </a:p>
          <a:p>
            <a:pPr lvl="1"/>
            <a:r>
              <a:rPr lang="en-US" sz="2000" dirty="0">
                <a:solidFill>
                  <a:schemeClr val="accent1">
                    <a:lumMod val="50000"/>
                  </a:schemeClr>
                </a:solidFill>
              </a:rPr>
              <a:t>Publication in articles or on the web.</a:t>
            </a:r>
          </a:p>
          <a:p>
            <a:pPr lvl="1"/>
            <a:r>
              <a:rPr lang="en-US" sz="2000" dirty="0">
                <a:solidFill>
                  <a:schemeClr val="accent1">
                    <a:lumMod val="50000"/>
                  </a:schemeClr>
                </a:solidFill>
              </a:rPr>
              <a:t>Non-data- scientists to interact with outputs.</a:t>
            </a:r>
          </a:p>
          <a:p>
            <a:pPr lvl="1"/>
            <a:r>
              <a:rPr lang="en-US" sz="2000" dirty="0">
                <a:solidFill>
                  <a:schemeClr val="accent1">
                    <a:lumMod val="50000"/>
                  </a:schemeClr>
                </a:solidFill>
              </a:rPr>
              <a:t>Making models actionable.</a:t>
            </a:r>
          </a:p>
        </p:txBody>
      </p:sp>
      <p:sp>
        <p:nvSpPr>
          <p:cNvPr id="6" name="TextBox 5">
            <a:extLst>
              <a:ext uri="{FF2B5EF4-FFF2-40B4-BE49-F238E27FC236}">
                <a16:creationId xmlns:a16="http://schemas.microsoft.com/office/drawing/2014/main" id="{CECABF1F-78F4-4336-A36C-F62B8B062829}"/>
              </a:ext>
            </a:extLst>
          </p:cNvPr>
          <p:cNvSpPr txBox="1"/>
          <p:nvPr/>
        </p:nvSpPr>
        <p:spPr>
          <a:xfrm>
            <a:off x="324181" y="2092956"/>
            <a:ext cx="5181600" cy="523220"/>
          </a:xfrm>
          <a:prstGeom prst="rect">
            <a:avLst/>
          </a:prstGeom>
          <a:noFill/>
        </p:spPr>
        <p:txBody>
          <a:bodyPr wrap="square" rtlCol="0">
            <a:spAutoFit/>
          </a:bodyPr>
          <a:lstStyle/>
          <a:p>
            <a:pPr algn="ctr"/>
            <a:r>
              <a:rPr lang="en-US" sz="2800" b="1" dirty="0">
                <a:solidFill>
                  <a:schemeClr val="accent1">
                    <a:lumMod val="50000"/>
                  </a:schemeClr>
                </a:solidFill>
              </a:rPr>
              <a:t>The </a:t>
            </a:r>
            <a:r>
              <a:rPr lang="en-US" sz="2800" b="1" dirty="0">
                <a:solidFill>
                  <a:srgbClr val="C00000"/>
                </a:solidFill>
              </a:rPr>
              <a:t>First</a:t>
            </a:r>
            <a:r>
              <a:rPr lang="en-US" sz="2800" b="1" dirty="0">
                <a:solidFill>
                  <a:schemeClr val="accent1">
                    <a:lumMod val="50000"/>
                  </a:schemeClr>
                </a:solidFill>
              </a:rPr>
              <a:t> Mile …</a:t>
            </a:r>
          </a:p>
        </p:txBody>
      </p:sp>
      <p:sp>
        <p:nvSpPr>
          <p:cNvPr id="7" name="TextBox 6">
            <a:extLst>
              <a:ext uri="{FF2B5EF4-FFF2-40B4-BE49-F238E27FC236}">
                <a16:creationId xmlns:a16="http://schemas.microsoft.com/office/drawing/2014/main" id="{5F2A949E-C3D9-4F05-9B6C-9C9B2FE3121B}"/>
              </a:ext>
            </a:extLst>
          </p:cNvPr>
          <p:cNvSpPr txBox="1"/>
          <p:nvPr/>
        </p:nvSpPr>
        <p:spPr>
          <a:xfrm>
            <a:off x="6172200" y="2092956"/>
            <a:ext cx="5181600" cy="523220"/>
          </a:xfrm>
          <a:prstGeom prst="rect">
            <a:avLst/>
          </a:prstGeom>
          <a:noFill/>
        </p:spPr>
        <p:txBody>
          <a:bodyPr wrap="square" rtlCol="0">
            <a:spAutoFit/>
          </a:bodyPr>
          <a:lstStyle/>
          <a:p>
            <a:pPr algn="ctr"/>
            <a:r>
              <a:rPr lang="en-US" sz="2800" b="1" dirty="0">
                <a:solidFill>
                  <a:schemeClr val="accent1">
                    <a:lumMod val="50000"/>
                  </a:schemeClr>
                </a:solidFill>
              </a:rPr>
              <a:t>… and the </a:t>
            </a:r>
            <a:r>
              <a:rPr lang="en-US" sz="2800" b="1" dirty="0">
                <a:solidFill>
                  <a:srgbClr val="C00000"/>
                </a:solidFill>
              </a:rPr>
              <a:t>Last</a:t>
            </a:r>
            <a:r>
              <a:rPr lang="en-US" sz="2800" b="1" dirty="0">
                <a:solidFill>
                  <a:schemeClr val="accent1">
                    <a:lumMod val="50000"/>
                  </a:schemeClr>
                </a:solidFill>
              </a:rPr>
              <a:t> Mile.</a:t>
            </a:r>
          </a:p>
        </p:txBody>
      </p:sp>
      <p:sp>
        <p:nvSpPr>
          <p:cNvPr id="8" name="TextBox 7">
            <a:extLst>
              <a:ext uri="{FF2B5EF4-FFF2-40B4-BE49-F238E27FC236}">
                <a16:creationId xmlns:a16="http://schemas.microsoft.com/office/drawing/2014/main" id="{B9EB180F-24EC-48B2-B951-2E664E90E7A7}"/>
              </a:ext>
            </a:extLst>
          </p:cNvPr>
          <p:cNvSpPr txBox="1"/>
          <p:nvPr/>
        </p:nvSpPr>
        <p:spPr>
          <a:xfrm>
            <a:off x="479162" y="2911783"/>
            <a:ext cx="5181600" cy="400110"/>
          </a:xfrm>
          <a:prstGeom prst="rect">
            <a:avLst/>
          </a:prstGeom>
          <a:noFill/>
        </p:spPr>
        <p:txBody>
          <a:bodyPr wrap="square" rtlCol="0">
            <a:spAutoFit/>
          </a:bodyPr>
          <a:lstStyle/>
          <a:p>
            <a:pPr algn="ctr"/>
            <a:r>
              <a:rPr lang="en-US" sz="2000" b="1" dirty="0">
                <a:solidFill>
                  <a:schemeClr val="accent1">
                    <a:lumMod val="50000"/>
                  </a:schemeClr>
                </a:solidFill>
              </a:rPr>
              <a:t>Data Exploration, Exploratory Data Analysis</a:t>
            </a:r>
          </a:p>
        </p:txBody>
      </p:sp>
      <p:sp>
        <p:nvSpPr>
          <p:cNvPr id="9" name="TextBox 8">
            <a:extLst>
              <a:ext uri="{FF2B5EF4-FFF2-40B4-BE49-F238E27FC236}">
                <a16:creationId xmlns:a16="http://schemas.microsoft.com/office/drawing/2014/main" id="{97A1DCC0-1C4E-428E-84E8-A3C5C4EE7C6A}"/>
              </a:ext>
            </a:extLst>
          </p:cNvPr>
          <p:cNvSpPr txBox="1"/>
          <p:nvPr/>
        </p:nvSpPr>
        <p:spPr>
          <a:xfrm>
            <a:off x="6179950" y="2878207"/>
            <a:ext cx="5691751" cy="400110"/>
          </a:xfrm>
          <a:prstGeom prst="rect">
            <a:avLst/>
          </a:prstGeom>
          <a:noFill/>
        </p:spPr>
        <p:txBody>
          <a:bodyPr wrap="square" rtlCol="0">
            <a:spAutoFit/>
          </a:bodyPr>
          <a:lstStyle/>
          <a:p>
            <a:pPr algn="ctr"/>
            <a:r>
              <a:rPr lang="en-US" sz="2000" b="1" dirty="0">
                <a:solidFill>
                  <a:schemeClr val="accent1">
                    <a:lumMod val="50000"/>
                  </a:schemeClr>
                </a:solidFill>
              </a:rPr>
              <a:t>Communication, Explanation, Operationalization</a:t>
            </a:r>
          </a:p>
        </p:txBody>
      </p:sp>
      <p:pic>
        <p:nvPicPr>
          <p:cNvPr id="10" name="Picture 9">
            <a:extLst>
              <a:ext uri="{FF2B5EF4-FFF2-40B4-BE49-F238E27FC236}">
                <a16:creationId xmlns:a16="http://schemas.microsoft.com/office/drawing/2014/main" id="{2AC23DF1-4212-4B6E-B90C-494A7A3B45C2}"/>
              </a:ext>
            </a:extLst>
          </p:cNvPr>
          <p:cNvPicPr>
            <a:picLocks noChangeAspect="1"/>
          </p:cNvPicPr>
          <p:nvPr/>
        </p:nvPicPr>
        <p:blipFill>
          <a:blip r:embed="rId3"/>
          <a:stretch>
            <a:fillRect/>
          </a:stretch>
        </p:blipFill>
        <p:spPr>
          <a:xfrm>
            <a:off x="143521" y="5714083"/>
            <a:ext cx="12011025" cy="1143000"/>
          </a:xfrm>
          <a:prstGeom prst="rect">
            <a:avLst/>
          </a:prstGeom>
        </p:spPr>
      </p:pic>
    </p:spTree>
    <p:extLst>
      <p:ext uri="{BB962C8B-B14F-4D97-AF65-F5344CB8AC3E}">
        <p14:creationId xmlns:p14="http://schemas.microsoft.com/office/powerpoint/2010/main" val="1341788716"/>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785E5-A37D-4866-B0CA-033CFD9AAE0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0FFE569-07F7-4BF0-ACD9-CA3E3CD8260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1A66A09-F370-42DA-AFB6-20947BC82DA8}"/>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0293368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0D800-D856-48E5-9CFB-D33E7074BAF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2221C19-9D30-4D46-871F-57D849F06B3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61909564"/>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A83ED8-86E9-42CF-A6F9-45638060BEC3}"/>
              </a:ext>
            </a:extLst>
          </p:cNvPr>
          <p:cNvPicPr>
            <a:picLocks noChangeAspect="1"/>
          </p:cNvPicPr>
          <p:nvPr/>
        </p:nvPicPr>
        <p:blipFill rotWithShape="1">
          <a:blip r:embed="rId2"/>
          <a:srcRect l="161" r="-208"/>
          <a:stretch/>
        </p:blipFill>
        <p:spPr>
          <a:xfrm>
            <a:off x="0" y="3347"/>
            <a:ext cx="12192000" cy="6854653"/>
          </a:xfrm>
          <a:prstGeom prst="rect">
            <a:avLst/>
          </a:prstGeom>
        </p:spPr>
      </p:pic>
    </p:spTree>
    <p:extLst>
      <p:ext uri="{BB962C8B-B14F-4D97-AF65-F5344CB8AC3E}">
        <p14:creationId xmlns:p14="http://schemas.microsoft.com/office/powerpoint/2010/main" val="9632948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BC3340-FCDA-4F21-9D71-879E64EC1C51}"/>
              </a:ext>
            </a:extLst>
          </p:cNvPr>
          <p:cNvPicPr>
            <a:picLocks noChangeAspect="1"/>
          </p:cNvPicPr>
          <p:nvPr/>
        </p:nvPicPr>
        <p:blipFill>
          <a:blip r:embed="rId2"/>
          <a:stretch>
            <a:fillRect/>
          </a:stretch>
        </p:blipFill>
        <p:spPr>
          <a:xfrm>
            <a:off x="0" y="1673"/>
            <a:ext cx="12192000" cy="6854653"/>
          </a:xfrm>
          <a:prstGeom prst="rect">
            <a:avLst/>
          </a:prstGeom>
        </p:spPr>
      </p:pic>
      <p:sp>
        <p:nvSpPr>
          <p:cNvPr id="2" name="Title 1">
            <a:extLst>
              <a:ext uri="{FF2B5EF4-FFF2-40B4-BE49-F238E27FC236}">
                <a16:creationId xmlns:a16="http://schemas.microsoft.com/office/drawing/2014/main" id="{F67D99A9-09EF-4789-AC16-527D0A5E4638}"/>
              </a:ext>
            </a:extLst>
          </p:cNvPr>
          <p:cNvSpPr>
            <a:spLocks noGrp="1"/>
          </p:cNvSpPr>
          <p:nvPr>
            <p:ph type="title"/>
          </p:nvPr>
        </p:nvSpPr>
        <p:spPr/>
        <p:txBody>
          <a:bodyPr/>
          <a:lstStyle/>
          <a:p>
            <a:r>
              <a:rPr lang="en-US" b="1" dirty="0">
                <a:solidFill>
                  <a:schemeClr val="bg1"/>
                </a:solidFill>
              </a:rPr>
              <a:t>How Do Human Like Their Data?</a:t>
            </a:r>
          </a:p>
        </p:txBody>
      </p:sp>
    </p:spTree>
    <p:extLst>
      <p:ext uri="{BB962C8B-B14F-4D97-AF65-F5344CB8AC3E}">
        <p14:creationId xmlns:p14="http://schemas.microsoft.com/office/powerpoint/2010/main" val="1399584622"/>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E9D3B-130A-4B1E-8ABD-7DA1BED22890}"/>
              </a:ext>
            </a:extLst>
          </p:cNvPr>
          <p:cNvSpPr>
            <a:spLocks noGrp="1"/>
          </p:cNvSpPr>
          <p:nvPr>
            <p:ph type="title"/>
          </p:nvPr>
        </p:nvSpPr>
        <p:spPr/>
        <p:txBody>
          <a:bodyPr/>
          <a:lstStyle/>
          <a:p>
            <a:endParaRPr lang="en-US"/>
          </a:p>
        </p:txBody>
      </p:sp>
      <p:pic>
        <p:nvPicPr>
          <p:cNvPr id="10" name="Picture 9">
            <a:extLst>
              <a:ext uri="{FF2B5EF4-FFF2-40B4-BE49-F238E27FC236}">
                <a16:creationId xmlns:a16="http://schemas.microsoft.com/office/drawing/2014/main" id="{C9C69FCE-775E-4771-A821-7CC64AB352F9}"/>
              </a:ext>
            </a:extLst>
          </p:cNvPr>
          <p:cNvPicPr>
            <a:picLocks noChangeAspect="1"/>
          </p:cNvPicPr>
          <p:nvPr/>
        </p:nvPicPr>
        <p:blipFill>
          <a:blip r:embed="rId3"/>
          <a:stretch>
            <a:fillRect/>
          </a:stretch>
        </p:blipFill>
        <p:spPr>
          <a:xfrm>
            <a:off x="0" y="1673"/>
            <a:ext cx="12192000" cy="6854653"/>
          </a:xfrm>
          <a:prstGeom prst="rect">
            <a:avLst/>
          </a:prstGeom>
        </p:spPr>
      </p:pic>
      <p:sp>
        <p:nvSpPr>
          <p:cNvPr id="4" name="Rectangle 3">
            <a:extLst>
              <a:ext uri="{FF2B5EF4-FFF2-40B4-BE49-F238E27FC236}">
                <a16:creationId xmlns:a16="http://schemas.microsoft.com/office/drawing/2014/main" id="{5AFC8744-7ED1-411F-B0D6-063D9A0EE4DF}"/>
              </a:ext>
            </a:extLst>
          </p:cNvPr>
          <p:cNvSpPr/>
          <p:nvPr/>
        </p:nvSpPr>
        <p:spPr>
          <a:xfrm>
            <a:off x="3735257" y="905858"/>
            <a:ext cx="4721485" cy="1323439"/>
          </a:xfrm>
          <a:prstGeom prst="rect">
            <a:avLst/>
          </a:prstGeom>
          <a:noFill/>
        </p:spPr>
        <p:txBody>
          <a:bodyPr wrap="none" lIns="91440" tIns="45720" rIns="91440" bIns="45720">
            <a:spAutoFit/>
          </a:bodyPr>
          <a:lstStyle/>
          <a:p>
            <a:pPr algn="ctr"/>
            <a:r>
              <a:rPr lang="en-US" sz="8000" dirty="0">
                <a:ln w="0"/>
                <a:solidFill>
                  <a:schemeClr val="accent1"/>
                </a:solidFill>
                <a:effectLst>
                  <a:outerShdw blurRad="38100" dist="25400" dir="5400000" algn="ctr" rotWithShape="0">
                    <a:srgbClr val="6E747A">
                      <a:alpha val="43000"/>
                    </a:srgbClr>
                  </a:outerShdw>
                </a:effectLst>
              </a:rPr>
              <a:t>Data Types</a:t>
            </a:r>
          </a:p>
        </p:txBody>
      </p:sp>
    </p:spTree>
    <p:extLst>
      <p:ext uri="{BB962C8B-B14F-4D97-AF65-F5344CB8AC3E}">
        <p14:creationId xmlns:p14="http://schemas.microsoft.com/office/powerpoint/2010/main" val="7403068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3153B-1E6F-4035-AEBD-2C8465A2AF0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0BEFBCC-86DE-4239-A327-FD4F2ABE4DF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07DFD55-7826-4F3A-BB43-49EA435730A4}"/>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Effect>
                      <a14:saturation sat="400000"/>
                    </a14:imgEffect>
                  </a14:imgLayer>
                </a14:imgProps>
              </a:ext>
            </a:extLst>
          </a:blip>
          <a:srcRect l="30346" t="22558" r="9423" b="7056"/>
          <a:stretch/>
        </p:blipFill>
        <p:spPr>
          <a:xfrm>
            <a:off x="0" y="0"/>
            <a:ext cx="12192000" cy="6858001"/>
          </a:xfrm>
          <a:prstGeom prst="rect">
            <a:avLst/>
          </a:prstGeom>
        </p:spPr>
      </p:pic>
    </p:spTree>
    <p:extLst>
      <p:ext uri="{BB962C8B-B14F-4D97-AF65-F5344CB8AC3E}">
        <p14:creationId xmlns:p14="http://schemas.microsoft.com/office/powerpoint/2010/main" val="3032520744"/>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CBA3B-18BF-4049-955A-E54EE9445B05}"/>
              </a:ext>
            </a:extLst>
          </p:cNvPr>
          <p:cNvSpPr>
            <a:spLocks noGrp="1"/>
          </p:cNvSpPr>
          <p:nvPr>
            <p:ph type="title"/>
          </p:nvPr>
        </p:nvSpPr>
        <p:spPr/>
        <p:txBody>
          <a:bodyPr>
            <a:normAutofit/>
          </a:bodyPr>
          <a:lstStyle/>
          <a:p>
            <a:r>
              <a:rPr lang="en-US" dirty="0"/>
              <a:t>Series Dataset</a:t>
            </a:r>
          </a:p>
        </p:txBody>
      </p:sp>
      <p:sp>
        <p:nvSpPr>
          <p:cNvPr id="4" name="Content Placeholder 3">
            <a:extLst>
              <a:ext uri="{FF2B5EF4-FFF2-40B4-BE49-F238E27FC236}">
                <a16:creationId xmlns:a16="http://schemas.microsoft.com/office/drawing/2014/main" id="{01D7EA04-D307-49F0-A19A-D4F1AA979B23}"/>
              </a:ext>
            </a:extLst>
          </p:cNvPr>
          <p:cNvSpPr>
            <a:spLocks noGrp="1"/>
          </p:cNvSpPr>
          <p:nvPr>
            <p:ph idx="1"/>
          </p:nvPr>
        </p:nvSpPr>
        <p:spPr/>
        <p:txBody>
          <a:bodyPr/>
          <a:lstStyle/>
          <a:p>
            <a:r>
              <a:rPr lang="en-US" sz="2800" dirty="0"/>
              <a:t>7 season</a:t>
            </a:r>
          </a:p>
          <a:p>
            <a:r>
              <a:rPr lang="en-US" sz="2800" dirty="0"/>
              <a:t>each season has 25 episode</a:t>
            </a:r>
          </a:p>
          <a:p>
            <a:r>
              <a:rPr lang="en-US" sz="2800" dirty="0"/>
              <a:t>each episode has a rating</a:t>
            </a:r>
            <a:endParaRPr lang="en-US" dirty="0"/>
          </a:p>
        </p:txBody>
      </p:sp>
      <p:pic>
        <p:nvPicPr>
          <p:cNvPr id="6" name="Picture 5">
            <a:extLst>
              <a:ext uri="{FF2B5EF4-FFF2-40B4-BE49-F238E27FC236}">
                <a16:creationId xmlns:a16="http://schemas.microsoft.com/office/drawing/2014/main" id="{0CAD095C-5356-4F76-B781-95A3E7A2FC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9481" y="828675"/>
            <a:ext cx="5981700" cy="5200650"/>
          </a:xfrm>
          <a:prstGeom prst="rect">
            <a:avLst/>
          </a:prstGeom>
        </p:spPr>
      </p:pic>
    </p:spTree>
    <p:extLst>
      <p:ext uri="{BB962C8B-B14F-4D97-AF65-F5344CB8AC3E}">
        <p14:creationId xmlns:p14="http://schemas.microsoft.com/office/powerpoint/2010/main" val="39579235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0EC05-5ECB-4E08-861B-B0EC21762C0F}"/>
              </a:ext>
            </a:extLst>
          </p:cNvPr>
          <p:cNvSpPr>
            <a:spLocks noGrp="1"/>
          </p:cNvSpPr>
          <p:nvPr>
            <p:ph type="title"/>
          </p:nvPr>
        </p:nvSpPr>
        <p:spPr/>
        <p:txBody>
          <a:bodyPr/>
          <a:lstStyle/>
          <a:p>
            <a:r>
              <a:rPr lang="en-US" b="1" dirty="0">
                <a:solidFill>
                  <a:schemeClr val="accent1">
                    <a:lumMod val="50000"/>
                  </a:schemeClr>
                </a:solidFill>
              </a:rPr>
              <a:t>Encoding Data in Charts</a:t>
            </a:r>
          </a:p>
        </p:txBody>
      </p:sp>
      <p:pic>
        <p:nvPicPr>
          <p:cNvPr id="5" name="Picture 4">
            <a:extLst>
              <a:ext uri="{FF2B5EF4-FFF2-40B4-BE49-F238E27FC236}">
                <a16:creationId xmlns:a16="http://schemas.microsoft.com/office/drawing/2014/main" id="{79510742-27B4-4E9E-8793-84F88F055805}"/>
              </a:ext>
            </a:extLst>
          </p:cNvPr>
          <p:cNvPicPr>
            <a:picLocks noChangeAspect="1"/>
          </p:cNvPicPr>
          <p:nvPr/>
        </p:nvPicPr>
        <p:blipFill rotWithShape="1">
          <a:blip r:embed="rId3"/>
          <a:srcRect l="23262" t="20325" r="22330" b="50646"/>
          <a:stretch/>
        </p:blipFill>
        <p:spPr>
          <a:xfrm>
            <a:off x="113654" y="1379350"/>
            <a:ext cx="11610543" cy="2758697"/>
          </a:xfrm>
          <a:prstGeom prst="rect">
            <a:avLst/>
          </a:prstGeom>
        </p:spPr>
      </p:pic>
      <p:pic>
        <p:nvPicPr>
          <p:cNvPr id="6" name="Picture 5">
            <a:extLst>
              <a:ext uri="{FF2B5EF4-FFF2-40B4-BE49-F238E27FC236}">
                <a16:creationId xmlns:a16="http://schemas.microsoft.com/office/drawing/2014/main" id="{0969B950-0186-4354-9566-58A2401E1DBA}"/>
              </a:ext>
            </a:extLst>
          </p:cNvPr>
          <p:cNvPicPr>
            <a:picLocks noChangeAspect="1"/>
          </p:cNvPicPr>
          <p:nvPr/>
        </p:nvPicPr>
        <p:blipFill>
          <a:blip r:embed="rId4"/>
          <a:stretch>
            <a:fillRect/>
          </a:stretch>
        </p:blipFill>
        <p:spPr>
          <a:xfrm>
            <a:off x="4014634" y="4430900"/>
            <a:ext cx="3543300" cy="2095500"/>
          </a:xfrm>
          <a:prstGeom prst="rect">
            <a:avLst/>
          </a:prstGeom>
        </p:spPr>
      </p:pic>
    </p:spTree>
    <p:extLst>
      <p:ext uri="{BB962C8B-B14F-4D97-AF65-F5344CB8AC3E}">
        <p14:creationId xmlns:p14="http://schemas.microsoft.com/office/powerpoint/2010/main" val="3600835374"/>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1428A-020B-447F-BE6C-7A4A18C171A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5DC11C3-86BB-4775-A41D-44CA3461497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185AE34-F0E6-4859-804A-8EC475952C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9481" y="828675"/>
            <a:ext cx="5981700" cy="5200650"/>
          </a:xfrm>
          <a:prstGeom prst="rect">
            <a:avLst/>
          </a:prstGeom>
        </p:spPr>
      </p:pic>
    </p:spTree>
    <p:extLst>
      <p:ext uri="{BB962C8B-B14F-4D97-AF65-F5344CB8AC3E}">
        <p14:creationId xmlns:p14="http://schemas.microsoft.com/office/powerpoint/2010/main" val="27078915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6681F-8716-4CB9-AA5A-0B59E6ECC157}"/>
              </a:ext>
            </a:extLst>
          </p:cNvPr>
          <p:cNvSpPr>
            <a:spLocks noGrp="1"/>
          </p:cNvSpPr>
          <p:nvPr>
            <p:ph type="title"/>
          </p:nvPr>
        </p:nvSpPr>
        <p:spPr/>
        <p:txBody>
          <a:bodyPr/>
          <a:lstStyle/>
          <a:p>
            <a:r>
              <a:rPr lang="en-US" b="1" dirty="0">
                <a:solidFill>
                  <a:schemeClr val="accent1">
                    <a:lumMod val="50000"/>
                  </a:schemeClr>
                </a:solidFill>
              </a:rPr>
              <a:t>Encoding Data in Charts</a:t>
            </a:r>
          </a:p>
        </p:txBody>
      </p:sp>
      <p:pic>
        <p:nvPicPr>
          <p:cNvPr id="5" name="Picture 4">
            <a:extLst>
              <a:ext uri="{FF2B5EF4-FFF2-40B4-BE49-F238E27FC236}">
                <a16:creationId xmlns:a16="http://schemas.microsoft.com/office/drawing/2014/main" id="{09588E26-59D5-4D30-BFDF-6D72E719E61B}"/>
              </a:ext>
            </a:extLst>
          </p:cNvPr>
          <p:cNvPicPr>
            <a:picLocks noChangeAspect="1"/>
          </p:cNvPicPr>
          <p:nvPr/>
        </p:nvPicPr>
        <p:blipFill rotWithShape="1">
          <a:blip r:embed="rId2"/>
          <a:srcRect l="23390" t="21681" r="24237" b="13203"/>
          <a:stretch/>
        </p:blipFill>
        <p:spPr>
          <a:xfrm>
            <a:off x="387457" y="1270860"/>
            <a:ext cx="7535500" cy="5587139"/>
          </a:xfrm>
          <a:prstGeom prst="rect">
            <a:avLst/>
          </a:prstGeom>
        </p:spPr>
      </p:pic>
      <p:pic>
        <p:nvPicPr>
          <p:cNvPr id="4" name="Picture 3">
            <a:extLst>
              <a:ext uri="{FF2B5EF4-FFF2-40B4-BE49-F238E27FC236}">
                <a16:creationId xmlns:a16="http://schemas.microsoft.com/office/drawing/2014/main" id="{FF611FFA-6960-42D7-A901-AF8BDEE2BD2F}"/>
              </a:ext>
            </a:extLst>
          </p:cNvPr>
          <p:cNvPicPr>
            <a:picLocks noChangeAspect="1"/>
          </p:cNvPicPr>
          <p:nvPr/>
        </p:nvPicPr>
        <p:blipFill>
          <a:blip r:embed="rId3"/>
          <a:stretch>
            <a:fillRect/>
          </a:stretch>
        </p:blipFill>
        <p:spPr>
          <a:xfrm>
            <a:off x="7922957" y="3068239"/>
            <a:ext cx="2518901" cy="2518901"/>
          </a:xfrm>
          <a:prstGeom prst="rect">
            <a:avLst/>
          </a:prstGeom>
        </p:spPr>
      </p:pic>
    </p:spTree>
    <p:extLst>
      <p:ext uri="{BB962C8B-B14F-4D97-AF65-F5344CB8AC3E}">
        <p14:creationId xmlns:p14="http://schemas.microsoft.com/office/powerpoint/2010/main" val="361070744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C026A2-B62F-43C5-BEC8-7A537C5A5CAF}"/>
              </a:ext>
            </a:extLst>
          </p:cNvPr>
          <p:cNvPicPr>
            <a:picLocks noChangeAspect="1"/>
          </p:cNvPicPr>
          <p:nvPr/>
        </p:nvPicPr>
        <p:blipFill>
          <a:blip r:embed="rId3"/>
          <a:stretch>
            <a:fillRect/>
          </a:stretch>
        </p:blipFill>
        <p:spPr>
          <a:xfrm>
            <a:off x="960896" y="712707"/>
            <a:ext cx="11184610" cy="1143000"/>
          </a:xfrm>
          <a:prstGeom prst="rect">
            <a:avLst/>
          </a:prstGeom>
        </p:spPr>
      </p:pic>
      <p:sp>
        <p:nvSpPr>
          <p:cNvPr id="2" name="Title 1">
            <a:extLst>
              <a:ext uri="{FF2B5EF4-FFF2-40B4-BE49-F238E27FC236}">
                <a16:creationId xmlns:a16="http://schemas.microsoft.com/office/drawing/2014/main" id="{B81CB2E8-90B5-450C-965E-40AAF00E6353}"/>
              </a:ext>
            </a:extLst>
          </p:cNvPr>
          <p:cNvSpPr>
            <a:spLocks noGrp="1"/>
          </p:cNvSpPr>
          <p:nvPr>
            <p:ph type="title"/>
          </p:nvPr>
        </p:nvSpPr>
        <p:spPr/>
        <p:txBody>
          <a:bodyPr/>
          <a:lstStyle/>
          <a:p>
            <a:r>
              <a:rPr lang="en-US" b="1" dirty="0">
                <a:solidFill>
                  <a:schemeClr val="accent1">
                    <a:lumMod val="50000"/>
                  </a:schemeClr>
                </a:solidFill>
              </a:rPr>
              <a:t>Session Milestone</a:t>
            </a:r>
          </a:p>
        </p:txBody>
      </p:sp>
      <p:sp>
        <p:nvSpPr>
          <p:cNvPr id="3" name="Content Placeholder 2">
            <a:extLst>
              <a:ext uri="{FF2B5EF4-FFF2-40B4-BE49-F238E27FC236}">
                <a16:creationId xmlns:a16="http://schemas.microsoft.com/office/drawing/2014/main" id="{38F254DB-E5EA-40E0-8C4F-676B48637707}"/>
              </a:ext>
            </a:extLst>
          </p:cNvPr>
          <p:cNvSpPr>
            <a:spLocks noGrp="1"/>
          </p:cNvSpPr>
          <p:nvPr>
            <p:ph idx="1"/>
          </p:nvPr>
        </p:nvSpPr>
        <p:spPr/>
        <p:txBody>
          <a:bodyPr>
            <a:normAutofit/>
          </a:bodyPr>
          <a:lstStyle/>
          <a:p>
            <a:r>
              <a:rPr lang="en-US" b="1" dirty="0">
                <a:solidFill>
                  <a:schemeClr val="accent1">
                    <a:lumMod val="50000"/>
                  </a:schemeClr>
                </a:solidFill>
              </a:rPr>
              <a:t>What is Data Visualization?</a:t>
            </a:r>
          </a:p>
          <a:p>
            <a:r>
              <a:rPr lang="en-US" b="1" dirty="0">
                <a:solidFill>
                  <a:schemeClr val="accent1">
                    <a:lumMod val="50000"/>
                  </a:schemeClr>
                </a:solidFill>
              </a:rPr>
              <a:t>Why do we need Data Visualization ?</a:t>
            </a:r>
          </a:p>
          <a:p>
            <a:r>
              <a:rPr lang="en-US" b="1" dirty="0">
                <a:solidFill>
                  <a:schemeClr val="accent1">
                    <a:lumMod val="50000"/>
                  </a:schemeClr>
                </a:solidFill>
              </a:rPr>
              <a:t>How do We Visualize Data?</a:t>
            </a:r>
          </a:p>
          <a:p>
            <a:r>
              <a:rPr lang="en-US" b="1" dirty="0">
                <a:solidFill>
                  <a:schemeClr val="accent1">
                    <a:lumMod val="50000"/>
                  </a:schemeClr>
                </a:solidFill>
              </a:rPr>
              <a:t>Dangers of Data Visualization?</a:t>
            </a:r>
          </a:p>
          <a:p>
            <a:pPr marL="0" indent="0">
              <a:buNone/>
            </a:pPr>
            <a:endParaRPr lang="en-US" b="1" dirty="0">
              <a:solidFill>
                <a:schemeClr val="accent1">
                  <a:lumMod val="50000"/>
                </a:schemeClr>
              </a:solidFill>
            </a:endParaRPr>
          </a:p>
        </p:txBody>
      </p:sp>
    </p:spTree>
    <p:extLst>
      <p:ext uri="{BB962C8B-B14F-4D97-AF65-F5344CB8AC3E}">
        <p14:creationId xmlns:p14="http://schemas.microsoft.com/office/powerpoint/2010/main" val="3820020536"/>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6681F-8716-4CB9-AA5A-0B59E6ECC157}"/>
              </a:ext>
            </a:extLst>
          </p:cNvPr>
          <p:cNvSpPr>
            <a:spLocks noGrp="1"/>
          </p:cNvSpPr>
          <p:nvPr>
            <p:ph type="title"/>
          </p:nvPr>
        </p:nvSpPr>
        <p:spPr/>
        <p:txBody>
          <a:bodyPr/>
          <a:lstStyle/>
          <a:p>
            <a:r>
              <a:rPr lang="en-US" b="1" dirty="0">
                <a:solidFill>
                  <a:schemeClr val="accent1">
                    <a:lumMod val="50000"/>
                  </a:schemeClr>
                </a:solidFill>
              </a:rPr>
              <a:t>Encoding Data in Charts</a:t>
            </a:r>
          </a:p>
        </p:txBody>
      </p:sp>
      <p:pic>
        <p:nvPicPr>
          <p:cNvPr id="4" name="Picture 3">
            <a:extLst>
              <a:ext uri="{FF2B5EF4-FFF2-40B4-BE49-F238E27FC236}">
                <a16:creationId xmlns:a16="http://schemas.microsoft.com/office/drawing/2014/main" id="{1FFB49BA-74ED-4527-887A-E7FD9C4B5583}"/>
              </a:ext>
            </a:extLst>
          </p:cNvPr>
          <p:cNvPicPr>
            <a:picLocks noChangeAspect="1"/>
          </p:cNvPicPr>
          <p:nvPr/>
        </p:nvPicPr>
        <p:blipFill rotWithShape="1">
          <a:blip r:embed="rId2"/>
          <a:srcRect l="13602" t="27560" r="11271" b="7097"/>
          <a:stretch/>
        </p:blipFill>
        <p:spPr>
          <a:xfrm>
            <a:off x="0" y="1501061"/>
            <a:ext cx="9651743" cy="5109801"/>
          </a:xfrm>
          <a:prstGeom prst="rect">
            <a:avLst/>
          </a:prstGeom>
        </p:spPr>
      </p:pic>
      <p:pic>
        <p:nvPicPr>
          <p:cNvPr id="5" name="Picture 4">
            <a:extLst>
              <a:ext uri="{FF2B5EF4-FFF2-40B4-BE49-F238E27FC236}">
                <a16:creationId xmlns:a16="http://schemas.microsoft.com/office/drawing/2014/main" id="{6B52A229-2B02-4011-BFFC-0B8A884FB52B}"/>
              </a:ext>
            </a:extLst>
          </p:cNvPr>
          <p:cNvPicPr>
            <a:picLocks noChangeAspect="1"/>
          </p:cNvPicPr>
          <p:nvPr/>
        </p:nvPicPr>
        <p:blipFill>
          <a:blip r:embed="rId3"/>
          <a:stretch>
            <a:fillRect/>
          </a:stretch>
        </p:blipFill>
        <p:spPr>
          <a:xfrm>
            <a:off x="9651743" y="2826624"/>
            <a:ext cx="2828925" cy="1924662"/>
          </a:xfrm>
          <a:prstGeom prst="rect">
            <a:avLst/>
          </a:prstGeom>
        </p:spPr>
      </p:pic>
    </p:spTree>
    <p:extLst>
      <p:ext uri="{BB962C8B-B14F-4D97-AF65-F5344CB8AC3E}">
        <p14:creationId xmlns:p14="http://schemas.microsoft.com/office/powerpoint/2010/main" val="819347496"/>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CED20-27DD-4EB2-8755-305B40D5FD4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963A6C6-1E90-4102-A693-EBB12DDB5D4D}"/>
              </a:ext>
            </a:extLst>
          </p:cNvPr>
          <p:cNvSpPr>
            <a:spLocks noGrp="1"/>
          </p:cNvSpPr>
          <p:nvPr>
            <p:ph idx="1"/>
          </p:nvPr>
        </p:nvSpPr>
        <p:spPr/>
        <p:txBody>
          <a:bodyPr/>
          <a:lstStyle/>
          <a:p>
            <a:endParaRPr lang="en-US"/>
          </a:p>
        </p:txBody>
      </p:sp>
      <p:pic>
        <p:nvPicPr>
          <p:cNvPr id="6146" name="Picture 2">
            <a:extLst>
              <a:ext uri="{FF2B5EF4-FFF2-40B4-BE49-F238E27FC236}">
                <a16:creationId xmlns:a16="http://schemas.microsoft.com/office/drawing/2014/main" id="{63FF6861-1745-4DB8-B642-A3251B0F41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0" y="0"/>
            <a:ext cx="12223750" cy="68579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A5B985F-CF44-4267-A1C1-8D11E3E877C8}"/>
              </a:ext>
            </a:extLst>
          </p:cNvPr>
          <p:cNvPicPr>
            <a:picLocks noChangeAspect="1"/>
          </p:cNvPicPr>
          <p:nvPr/>
        </p:nvPicPr>
        <p:blipFill>
          <a:blip r:embed="rId4"/>
          <a:stretch>
            <a:fillRect/>
          </a:stretch>
        </p:blipFill>
        <p:spPr>
          <a:xfrm>
            <a:off x="0" y="1673"/>
            <a:ext cx="12192000" cy="6854653"/>
          </a:xfrm>
          <a:prstGeom prst="rect">
            <a:avLst/>
          </a:prstGeom>
        </p:spPr>
      </p:pic>
    </p:spTree>
    <p:extLst>
      <p:ext uri="{BB962C8B-B14F-4D97-AF65-F5344CB8AC3E}">
        <p14:creationId xmlns:p14="http://schemas.microsoft.com/office/powerpoint/2010/main" val="1805748178"/>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A4767-5F39-4ACC-B4EA-3752284EFBE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604D494-2D2D-407D-A7DF-2DE03DE0F55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7A223E8-F7EE-4B44-AC3D-93C881E0C9C1}"/>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170891543"/>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BE116-10FB-4E1D-B9DC-C872DEC49DD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0A7421F-2A96-49BE-A7B1-61DC7AE17D6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20144CB-2A6A-4670-8838-1660BC3EC608}"/>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515204260"/>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84B78-76C8-43E7-A1FE-2C40F62D7009}"/>
              </a:ext>
            </a:extLst>
          </p:cNvPr>
          <p:cNvSpPr>
            <a:spLocks noGrp="1"/>
          </p:cNvSpPr>
          <p:nvPr>
            <p:ph type="title"/>
          </p:nvPr>
        </p:nvSpPr>
        <p:spPr/>
        <p:txBody>
          <a:bodyPr/>
          <a:lstStyle/>
          <a:p>
            <a:r>
              <a:rPr lang="en-US" b="1" i="0" dirty="0">
                <a:solidFill>
                  <a:schemeClr val="accent1">
                    <a:lumMod val="50000"/>
                  </a:schemeClr>
                </a:solidFill>
                <a:effectLst/>
                <a:latin typeface="Helvetica Neue"/>
              </a:rPr>
              <a:t>Color </a:t>
            </a:r>
            <a:r>
              <a:rPr lang="en-US" b="1" dirty="0">
                <a:solidFill>
                  <a:schemeClr val="accent1">
                    <a:lumMod val="50000"/>
                  </a:schemeClr>
                </a:solidFill>
                <a:latin typeface="Helvetica Neue"/>
              </a:rPr>
              <a:t>in Data Visualizations</a:t>
            </a:r>
          </a:p>
        </p:txBody>
      </p:sp>
      <p:sp>
        <p:nvSpPr>
          <p:cNvPr id="3" name="Content Placeholder 2">
            <a:extLst>
              <a:ext uri="{FF2B5EF4-FFF2-40B4-BE49-F238E27FC236}">
                <a16:creationId xmlns:a16="http://schemas.microsoft.com/office/drawing/2014/main" id="{129E529D-7155-4ED7-B63E-0969B7FC84B6}"/>
              </a:ext>
            </a:extLst>
          </p:cNvPr>
          <p:cNvSpPr>
            <a:spLocks noGrp="1"/>
          </p:cNvSpPr>
          <p:nvPr>
            <p:ph idx="1"/>
          </p:nvPr>
        </p:nvSpPr>
        <p:spPr/>
        <p:txBody>
          <a:bodyPr>
            <a:normAutofit/>
          </a:bodyPr>
          <a:lstStyle/>
          <a:p>
            <a:pPr>
              <a:lnSpc>
                <a:spcPct val="150000"/>
              </a:lnSpc>
              <a:buFont typeface="Wingdings" panose="05000000000000000000" pitchFamily="2" charset="2"/>
              <a:buChar char="v"/>
            </a:pPr>
            <a:r>
              <a:rPr lang="en-US" sz="2400" b="0" i="0" dirty="0">
                <a:solidFill>
                  <a:srgbClr val="333333"/>
                </a:solidFill>
                <a:effectLst/>
                <a:latin typeface="Helvetica Neue"/>
              </a:rPr>
              <a:t>There are three fundamental use cases for color in data visualizations: </a:t>
            </a:r>
          </a:p>
          <a:p>
            <a:pPr lvl="1">
              <a:lnSpc>
                <a:spcPct val="150000"/>
              </a:lnSpc>
              <a:buFont typeface="Wingdings" panose="05000000000000000000" pitchFamily="2" charset="2"/>
              <a:buChar char="§"/>
            </a:pPr>
            <a:r>
              <a:rPr lang="en-US" b="0" i="0" dirty="0">
                <a:solidFill>
                  <a:srgbClr val="C00000"/>
                </a:solidFill>
                <a:effectLst/>
                <a:latin typeface="Helvetica Neue"/>
              </a:rPr>
              <a:t>Distinguish</a:t>
            </a:r>
            <a:r>
              <a:rPr lang="en-US" b="0" i="0" dirty="0">
                <a:solidFill>
                  <a:srgbClr val="333333"/>
                </a:solidFill>
                <a:effectLst/>
                <a:latin typeface="Helvetica Neue"/>
              </a:rPr>
              <a:t> groups of data from each other</a:t>
            </a:r>
          </a:p>
          <a:p>
            <a:pPr lvl="1">
              <a:lnSpc>
                <a:spcPct val="150000"/>
              </a:lnSpc>
              <a:buFont typeface="Wingdings" panose="05000000000000000000" pitchFamily="2" charset="2"/>
              <a:buChar char="§"/>
            </a:pPr>
            <a:r>
              <a:rPr lang="en-US" b="0" i="0" dirty="0">
                <a:solidFill>
                  <a:srgbClr val="C00000"/>
                </a:solidFill>
                <a:effectLst/>
                <a:latin typeface="Helvetica Neue"/>
              </a:rPr>
              <a:t>Represent</a:t>
            </a:r>
            <a:r>
              <a:rPr lang="en-US" b="0" i="0" dirty="0">
                <a:solidFill>
                  <a:srgbClr val="333333"/>
                </a:solidFill>
                <a:effectLst/>
                <a:latin typeface="Helvetica Neue"/>
              </a:rPr>
              <a:t> data values</a:t>
            </a:r>
          </a:p>
          <a:p>
            <a:pPr lvl="1">
              <a:lnSpc>
                <a:spcPct val="150000"/>
              </a:lnSpc>
              <a:buFont typeface="Wingdings" panose="05000000000000000000" pitchFamily="2" charset="2"/>
              <a:buChar char="§"/>
            </a:pPr>
            <a:r>
              <a:rPr lang="en-US" b="0" i="0" dirty="0">
                <a:solidFill>
                  <a:srgbClr val="C00000"/>
                </a:solidFill>
                <a:effectLst/>
                <a:latin typeface="Helvetica Neue"/>
              </a:rPr>
              <a:t>Highlight</a:t>
            </a:r>
            <a:r>
              <a:rPr lang="en-US" b="0" i="0" dirty="0">
                <a:solidFill>
                  <a:srgbClr val="333333"/>
                </a:solidFill>
                <a:effectLst/>
                <a:latin typeface="Helvetica Neue"/>
              </a:rPr>
              <a:t>. </a:t>
            </a:r>
            <a:endParaRPr lang="en-US" dirty="0">
              <a:solidFill>
                <a:srgbClr val="333333"/>
              </a:solidFill>
              <a:latin typeface="Helvetica Neue"/>
            </a:endParaRPr>
          </a:p>
        </p:txBody>
      </p:sp>
    </p:spTree>
    <p:extLst>
      <p:ext uri="{BB962C8B-B14F-4D97-AF65-F5344CB8AC3E}">
        <p14:creationId xmlns:p14="http://schemas.microsoft.com/office/powerpoint/2010/main" val="2026891407"/>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6AD6E-3BC3-4FA9-AF32-A3A38C2EF21A}"/>
              </a:ext>
            </a:extLst>
          </p:cNvPr>
          <p:cNvSpPr>
            <a:spLocks noGrp="1"/>
          </p:cNvSpPr>
          <p:nvPr>
            <p:ph type="title"/>
          </p:nvPr>
        </p:nvSpPr>
        <p:spPr/>
        <p:txBody>
          <a:bodyPr/>
          <a:lstStyle/>
          <a:p>
            <a:r>
              <a:rPr lang="en-US" b="1" dirty="0">
                <a:solidFill>
                  <a:schemeClr val="accent1">
                    <a:lumMod val="50000"/>
                  </a:schemeClr>
                </a:solidFill>
                <a:latin typeface="Helvetica Neue"/>
              </a:rPr>
              <a:t>Color in Data Visualizations</a:t>
            </a:r>
            <a:endParaRPr lang="en-US" dirty="0">
              <a:solidFill>
                <a:schemeClr val="accent1">
                  <a:lumMod val="50000"/>
                </a:schemeClr>
              </a:solidFill>
            </a:endParaRPr>
          </a:p>
        </p:txBody>
      </p:sp>
      <p:pic>
        <p:nvPicPr>
          <p:cNvPr id="5122" name="Picture 2" descr="High-contrast color schemes may confuse heat map viewers.">
            <a:extLst>
              <a:ext uri="{FF2B5EF4-FFF2-40B4-BE49-F238E27FC236}">
                <a16:creationId xmlns:a16="http://schemas.microsoft.com/office/drawing/2014/main" id="{E935B4AB-F871-4A20-8CB3-5D75CA47C8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572718" y="1943907"/>
            <a:ext cx="7046563" cy="4065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908077"/>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A7550-9A52-4434-8641-5A37D0D3DB0F}"/>
              </a:ext>
            </a:extLst>
          </p:cNvPr>
          <p:cNvSpPr>
            <a:spLocks noGrp="1"/>
          </p:cNvSpPr>
          <p:nvPr>
            <p:ph type="title"/>
          </p:nvPr>
        </p:nvSpPr>
        <p:spPr/>
        <p:txBody>
          <a:bodyPr/>
          <a:lstStyle/>
          <a:p>
            <a:r>
              <a:rPr lang="en-US" b="1" i="0" dirty="0">
                <a:solidFill>
                  <a:schemeClr val="accent1">
                    <a:lumMod val="50000"/>
                  </a:schemeClr>
                </a:solidFill>
                <a:effectLst/>
                <a:latin typeface="Helvetica Neue"/>
              </a:rPr>
              <a:t>Color Scales</a:t>
            </a:r>
            <a:endParaRPr lang="en-US" dirty="0">
              <a:solidFill>
                <a:schemeClr val="accent1">
                  <a:lumMod val="50000"/>
                </a:schemeClr>
              </a:solidFill>
            </a:endParaRPr>
          </a:p>
        </p:txBody>
      </p:sp>
      <p:pic>
        <p:nvPicPr>
          <p:cNvPr id="5" name="Picture 4">
            <a:extLst>
              <a:ext uri="{FF2B5EF4-FFF2-40B4-BE49-F238E27FC236}">
                <a16:creationId xmlns:a16="http://schemas.microsoft.com/office/drawing/2014/main" id="{2BFBAF5E-4E4B-4846-922C-A97CD9593491}"/>
              </a:ext>
            </a:extLst>
          </p:cNvPr>
          <p:cNvPicPr>
            <a:picLocks noChangeAspect="1"/>
          </p:cNvPicPr>
          <p:nvPr/>
        </p:nvPicPr>
        <p:blipFill rotWithShape="1">
          <a:blip r:embed="rId2"/>
          <a:srcRect l="18050" t="17611" r="13751" b="9911"/>
          <a:stretch/>
        </p:blipFill>
        <p:spPr>
          <a:xfrm>
            <a:off x="1332854" y="1690688"/>
            <a:ext cx="9639945" cy="4968095"/>
          </a:xfrm>
          <a:prstGeom prst="rect">
            <a:avLst/>
          </a:prstGeom>
        </p:spPr>
      </p:pic>
    </p:spTree>
    <p:extLst>
      <p:ext uri="{BB962C8B-B14F-4D97-AF65-F5344CB8AC3E}">
        <p14:creationId xmlns:p14="http://schemas.microsoft.com/office/powerpoint/2010/main" val="2943949701"/>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9EEF6-4413-4CCD-AE80-2DF9AA940DBA}"/>
              </a:ext>
            </a:extLst>
          </p:cNvPr>
          <p:cNvSpPr>
            <a:spLocks noGrp="1"/>
          </p:cNvSpPr>
          <p:nvPr>
            <p:ph type="title"/>
          </p:nvPr>
        </p:nvSpPr>
        <p:spPr/>
        <p:txBody>
          <a:bodyPr/>
          <a:lstStyle/>
          <a:p>
            <a:r>
              <a:rPr lang="en-US" b="1" dirty="0">
                <a:solidFill>
                  <a:schemeClr val="accent1">
                    <a:lumMod val="50000"/>
                  </a:schemeClr>
                </a:solidFill>
              </a:rPr>
              <a:t>Sequential color</a:t>
            </a:r>
          </a:p>
        </p:txBody>
      </p:sp>
      <p:pic>
        <p:nvPicPr>
          <p:cNvPr id="5" name="Picture 4">
            <a:extLst>
              <a:ext uri="{FF2B5EF4-FFF2-40B4-BE49-F238E27FC236}">
                <a16:creationId xmlns:a16="http://schemas.microsoft.com/office/drawing/2014/main" id="{6DD9AF33-25E4-4DA4-B14C-FC59A8E2DFFC}"/>
              </a:ext>
            </a:extLst>
          </p:cNvPr>
          <p:cNvPicPr>
            <a:picLocks noChangeAspect="1"/>
          </p:cNvPicPr>
          <p:nvPr/>
        </p:nvPicPr>
        <p:blipFill rotWithShape="1">
          <a:blip r:embed="rId3"/>
          <a:srcRect l="48178" t="30808" r="17754" b="34003"/>
          <a:stretch/>
        </p:blipFill>
        <p:spPr>
          <a:xfrm>
            <a:off x="2030279" y="1825625"/>
            <a:ext cx="8586061" cy="4986195"/>
          </a:xfrm>
          <a:prstGeom prst="rect">
            <a:avLst/>
          </a:prstGeom>
        </p:spPr>
      </p:pic>
      <p:pic>
        <p:nvPicPr>
          <p:cNvPr id="7" name="Picture 6">
            <a:extLst>
              <a:ext uri="{FF2B5EF4-FFF2-40B4-BE49-F238E27FC236}">
                <a16:creationId xmlns:a16="http://schemas.microsoft.com/office/drawing/2014/main" id="{44AA581E-F6A7-4699-8A13-940AEDEC7128}"/>
              </a:ext>
            </a:extLst>
          </p:cNvPr>
          <p:cNvPicPr>
            <a:picLocks noChangeAspect="1"/>
          </p:cNvPicPr>
          <p:nvPr/>
        </p:nvPicPr>
        <p:blipFill>
          <a:blip r:embed="rId4"/>
          <a:stretch>
            <a:fillRect/>
          </a:stretch>
        </p:blipFill>
        <p:spPr>
          <a:xfrm>
            <a:off x="0" y="1673"/>
            <a:ext cx="12192000" cy="6854653"/>
          </a:xfrm>
          <a:prstGeom prst="rect">
            <a:avLst/>
          </a:prstGeom>
        </p:spPr>
      </p:pic>
    </p:spTree>
    <p:extLst>
      <p:ext uri="{BB962C8B-B14F-4D97-AF65-F5344CB8AC3E}">
        <p14:creationId xmlns:p14="http://schemas.microsoft.com/office/powerpoint/2010/main" val="800871256"/>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06CF7-85B4-4791-9A60-4A1AF49B83FA}"/>
              </a:ext>
            </a:extLst>
          </p:cNvPr>
          <p:cNvSpPr>
            <a:spLocks noGrp="1"/>
          </p:cNvSpPr>
          <p:nvPr>
            <p:ph type="title"/>
          </p:nvPr>
        </p:nvSpPr>
        <p:spPr/>
        <p:txBody>
          <a:bodyPr/>
          <a:lstStyle/>
          <a:p>
            <a:r>
              <a:rPr lang="en-US" b="1" dirty="0">
                <a:solidFill>
                  <a:schemeClr val="accent1">
                    <a:lumMod val="50000"/>
                  </a:schemeClr>
                </a:solidFill>
              </a:rPr>
              <a:t>Diverging color </a:t>
            </a:r>
          </a:p>
        </p:txBody>
      </p:sp>
      <p:pic>
        <p:nvPicPr>
          <p:cNvPr id="5" name="Content Placeholder 4">
            <a:extLst>
              <a:ext uri="{FF2B5EF4-FFF2-40B4-BE49-F238E27FC236}">
                <a16:creationId xmlns:a16="http://schemas.microsoft.com/office/drawing/2014/main" id="{F8204E01-4635-417A-B725-451BAB1305B0}"/>
              </a:ext>
            </a:extLst>
          </p:cNvPr>
          <p:cNvPicPr>
            <a:picLocks noGrp="1" noChangeAspect="1"/>
          </p:cNvPicPr>
          <p:nvPr>
            <p:ph idx="1"/>
          </p:nvPr>
        </p:nvPicPr>
        <p:blipFill rotWithShape="1">
          <a:blip r:embed="rId3"/>
          <a:srcRect l="48531" t="39964" r="12821" b="23706"/>
          <a:stretch/>
        </p:blipFill>
        <p:spPr>
          <a:xfrm>
            <a:off x="2603716" y="1813863"/>
            <a:ext cx="9082006" cy="4799817"/>
          </a:xfrm>
        </p:spPr>
      </p:pic>
      <p:pic>
        <p:nvPicPr>
          <p:cNvPr id="4" name="Picture 3">
            <a:extLst>
              <a:ext uri="{FF2B5EF4-FFF2-40B4-BE49-F238E27FC236}">
                <a16:creationId xmlns:a16="http://schemas.microsoft.com/office/drawing/2014/main" id="{D6A14623-E90A-441B-A29B-8685A116A8A5}"/>
              </a:ext>
            </a:extLst>
          </p:cNvPr>
          <p:cNvPicPr>
            <a:picLocks noChangeAspect="1"/>
          </p:cNvPicPr>
          <p:nvPr/>
        </p:nvPicPr>
        <p:blipFill>
          <a:blip r:embed="rId4"/>
          <a:stretch>
            <a:fillRect/>
          </a:stretch>
        </p:blipFill>
        <p:spPr>
          <a:xfrm>
            <a:off x="0" y="3347"/>
            <a:ext cx="12192000" cy="6854653"/>
          </a:xfrm>
          <a:prstGeom prst="rect">
            <a:avLst/>
          </a:prstGeom>
        </p:spPr>
      </p:pic>
    </p:spTree>
    <p:extLst>
      <p:ext uri="{BB962C8B-B14F-4D97-AF65-F5344CB8AC3E}">
        <p14:creationId xmlns:p14="http://schemas.microsoft.com/office/powerpoint/2010/main" val="4010776912"/>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D65E1-2699-453A-AA02-4355D023F471}"/>
              </a:ext>
            </a:extLst>
          </p:cNvPr>
          <p:cNvSpPr>
            <a:spLocks noGrp="1"/>
          </p:cNvSpPr>
          <p:nvPr>
            <p:ph type="title"/>
          </p:nvPr>
        </p:nvSpPr>
        <p:spPr/>
        <p:txBody>
          <a:bodyPr/>
          <a:lstStyle/>
          <a:p>
            <a:r>
              <a:rPr lang="en-US" b="1" dirty="0">
                <a:solidFill>
                  <a:schemeClr val="accent1">
                    <a:lumMod val="50000"/>
                  </a:schemeClr>
                </a:solidFill>
              </a:rPr>
              <a:t>Categorical color </a:t>
            </a:r>
          </a:p>
        </p:txBody>
      </p:sp>
      <p:sp>
        <p:nvSpPr>
          <p:cNvPr id="3" name="Content Placeholder 2">
            <a:extLst>
              <a:ext uri="{FF2B5EF4-FFF2-40B4-BE49-F238E27FC236}">
                <a16:creationId xmlns:a16="http://schemas.microsoft.com/office/drawing/2014/main" id="{E0247F75-AE36-48CD-817E-2AC965BAE73E}"/>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D77DF4B8-62F7-4869-AE7C-545C6B54F926}"/>
              </a:ext>
            </a:extLst>
          </p:cNvPr>
          <p:cNvPicPr>
            <a:picLocks noChangeAspect="1"/>
          </p:cNvPicPr>
          <p:nvPr/>
        </p:nvPicPr>
        <p:blipFill>
          <a:blip r:embed="rId3"/>
          <a:stretch>
            <a:fillRect/>
          </a:stretch>
        </p:blipFill>
        <p:spPr>
          <a:xfrm>
            <a:off x="0" y="3347"/>
            <a:ext cx="12192000" cy="6854653"/>
          </a:xfrm>
          <a:prstGeom prst="rect">
            <a:avLst/>
          </a:prstGeom>
        </p:spPr>
      </p:pic>
    </p:spTree>
    <p:extLst>
      <p:ext uri="{BB962C8B-B14F-4D97-AF65-F5344CB8AC3E}">
        <p14:creationId xmlns:p14="http://schemas.microsoft.com/office/powerpoint/2010/main" val="293030078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8FAB7-9C0D-40CE-8367-C26C5199D59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8EF0EA8-893E-487E-9214-7ABF8F935B69}"/>
              </a:ext>
            </a:extLst>
          </p:cNvPr>
          <p:cNvSpPr>
            <a:spLocks noGrp="1"/>
          </p:cNvSpPr>
          <p:nvPr>
            <p:ph idx="1"/>
          </p:nvPr>
        </p:nvSpPr>
        <p:spPr/>
        <p:txBody>
          <a:bodyPr/>
          <a:lstStyle/>
          <a:p>
            <a:endParaRPr lang="en-US"/>
          </a:p>
        </p:txBody>
      </p:sp>
      <p:pic>
        <p:nvPicPr>
          <p:cNvPr id="1026" name="Picture 2" descr="What is Data Visualization Blog Header">
            <a:extLst>
              <a:ext uri="{FF2B5EF4-FFF2-40B4-BE49-F238E27FC236}">
                <a16:creationId xmlns:a16="http://schemas.microsoft.com/office/drawing/2014/main" id="{CCD152CD-9CF0-4CFC-992B-B0C772B8F5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7632263"/>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2239-8A4A-49CA-AF43-25BE4F33B92A}"/>
              </a:ext>
            </a:extLst>
          </p:cNvPr>
          <p:cNvSpPr>
            <a:spLocks noGrp="1"/>
          </p:cNvSpPr>
          <p:nvPr>
            <p:ph type="title"/>
          </p:nvPr>
        </p:nvSpPr>
        <p:spPr/>
        <p:txBody>
          <a:bodyPr/>
          <a:lstStyle/>
          <a:p>
            <a:r>
              <a:rPr lang="en-US" b="1" dirty="0">
                <a:solidFill>
                  <a:schemeClr val="accent1">
                    <a:lumMod val="50000"/>
                  </a:schemeClr>
                </a:solidFill>
              </a:rPr>
              <a:t>Highlight color </a:t>
            </a:r>
          </a:p>
        </p:txBody>
      </p:sp>
      <p:pic>
        <p:nvPicPr>
          <p:cNvPr id="5" name="Picture 4">
            <a:extLst>
              <a:ext uri="{FF2B5EF4-FFF2-40B4-BE49-F238E27FC236}">
                <a16:creationId xmlns:a16="http://schemas.microsoft.com/office/drawing/2014/main" id="{0F638A15-98A8-4C24-9E31-C09B95EDDE42}"/>
              </a:ext>
            </a:extLst>
          </p:cNvPr>
          <p:cNvPicPr>
            <a:picLocks noChangeAspect="1"/>
          </p:cNvPicPr>
          <p:nvPr/>
        </p:nvPicPr>
        <p:blipFill rotWithShape="1">
          <a:blip r:embed="rId3"/>
          <a:srcRect l="15636" t="15802" r="50932" b="17498"/>
          <a:stretch/>
        </p:blipFill>
        <p:spPr>
          <a:xfrm>
            <a:off x="2820692" y="1312494"/>
            <a:ext cx="5747287" cy="5545506"/>
          </a:xfrm>
          <a:prstGeom prst="rect">
            <a:avLst/>
          </a:prstGeom>
        </p:spPr>
      </p:pic>
      <p:pic>
        <p:nvPicPr>
          <p:cNvPr id="4" name="Picture 3">
            <a:extLst>
              <a:ext uri="{FF2B5EF4-FFF2-40B4-BE49-F238E27FC236}">
                <a16:creationId xmlns:a16="http://schemas.microsoft.com/office/drawing/2014/main" id="{787741FD-AA4F-4AE9-A673-3223813100CD}"/>
              </a:ext>
            </a:extLst>
          </p:cNvPr>
          <p:cNvPicPr>
            <a:picLocks noChangeAspect="1"/>
          </p:cNvPicPr>
          <p:nvPr/>
        </p:nvPicPr>
        <p:blipFill>
          <a:blip r:embed="rId4"/>
          <a:stretch>
            <a:fillRect/>
          </a:stretch>
        </p:blipFill>
        <p:spPr>
          <a:xfrm>
            <a:off x="0" y="1673"/>
            <a:ext cx="12192000" cy="6854653"/>
          </a:xfrm>
          <a:prstGeom prst="rect">
            <a:avLst/>
          </a:prstGeom>
        </p:spPr>
      </p:pic>
    </p:spTree>
    <p:extLst>
      <p:ext uri="{BB962C8B-B14F-4D97-AF65-F5344CB8AC3E}">
        <p14:creationId xmlns:p14="http://schemas.microsoft.com/office/powerpoint/2010/main" val="2412801866"/>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F22B7-7880-4207-ADF1-FE11D40503FD}"/>
              </a:ext>
            </a:extLst>
          </p:cNvPr>
          <p:cNvSpPr>
            <a:spLocks noGrp="1"/>
          </p:cNvSpPr>
          <p:nvPr>
            <p:ph type="title"/>
          </p:nvPr>
        </p:nvSpPr>
        <p:spPr/>
        <p:txBody>
          <a:bodyPr/>
          <a:lstStyle/>
          <a:p>
            <a:r>
              <a:rPr lang="en-US" b="1" dirty="0">
                <a:solidFill>
                  <a:schemeClr val="accent1">
                    <a:lumMod val="50000"/>
                  </a:schemeClr>
                </a:solidFill>
              </a:rPr>
              <a:t>Alerting color </a:t>
            </a:r>
          </a:p>
        </p:txBody>
      </p:sp>
      <p:pic>
        <p:nvPicPr>
          <p:cNvPr id="5" name="Picture 4">
            <a:extLst>
              <a:ext uri="{FF2B5EF4-FFF2-40B4-BE49-F238E27FC236}">
                <a16:creationId xmlns:a16="http://schemas.microsoft.com/office/drawing/2014/main" id="{1C0A6A44-8225-4C43-83B0-D28007FF9956}"/>
              </a:ext>
            </a:extLst>
          </p:cNvPr>
          <p:cNvPicPr>
            <a:picLocks noChangeAspect="1"/>
          </p:cNvPicPr>
          <p:nvPr/>
        </p:nvPicPr>
        <p:blipFill rotWithShape="1">
          <a:blip r:embed="rId3"/>
          <a:srcRect l="50000" t="50000" r="13941" b="9911"/>
          <a:stretch/>
        </p:blipFill>
        <p:spPr>
          <a:xfrm>
            <a:off x="2495227" y="2338888"/>
            <a:ext cx="6168326" cy="3855544"/>
          </a:xfrm>
          <a:prstGeom prst="rect">
            <a:avLst/>
          </a:prstGeom>
        </p:spPr>
      </p:pic>
      <p:pic>
        <p:nvPicPr>
          <p:cNvPr id="4" name="Picture 3">
            <a:extLst>
              <a:ext uri="{FF2B5EF4-FFF2-40B4-BE49-F238E27FC236}">
                <a16:creationId xmlns:a16="http://schemas.microsoft.com/office/drawing/2014/main" id="{DF6C160B-2275-402C-8A11-0489AB485A11}"/>
              </a:ext>
            </a:extLst>
          </p:cNvPr>
          <p:cNvPicPr>
            <a:picLocks noChangeAspect="1"/>
          </p:cNvPicPr>
          <p:nvPr/>
        </p:nvPicPr>
        <p:blipFill>
          <a:blip r:embed="rId4"/>
          <a:stretch>
            <a:fillRect/>
          </a:stretch>
        </p:blipFill>
        <p:spPr>
          <a:xfrm>
            <a:off x="0" y="1673"/>
            <a:ext cx="12192000" cy="6854653"/>
          </a:xfrm>
          <a:prstGeom prst="rect">
            <a:avLst/>
          </a:prstGeom>
        </p:spPr>
      </p:pic>
    </p:spTree>
    <p:extLst>
      <p:ext uri="{BB962C8B-B14F-4D97-AF65-F5344CB8AC3E}">
        <p14:creationId xmlns:p14="http://schemas.microsoft.com/office/powerpoint/2010/main" val="2864448849"/>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9952E-F4C6-4C09-BF69-96A6F87C77CC}"/>
              </a:ext>
            </a:extLst>
          </p:cNvPr>
          <p:cNvSpPr>
            <a:spLocks noGrp="1"/>
          </p:cNvSpPr>
          <p:nvPr>
            <p:ph type="title"/>
          </p:nvPr>
        </p:nvSpPr>
        <p:spPr/>
        <p:txBody>
          <a:bodyPr/>
          <a:lstStyle/>
          <a:p>
            <a:r>
              <a:rPr lang="en-US" b="1" dirty="0">
                <a:solidFill>
                  <a:schemeClr val="accent1">
                    <a:lumMod val="50000"/>
                  </a:schemeClr>
                </a:solidFill>
              </a:rPr>
              <a:t>Categorical-sequential color scheme</a:t>
            </a:r>
          </a:p>
        </p:txBody>
      </p:sp>
      <p:pic>
        <p:nvPicPr>
          <p:cNvPr id="5" name="Content Placeholder 4">
            <a:extLst>
              <a:ext uri="{FF2B5EF4-FFF2-40B4-BE49-F238E27FC236}">
                <a16:creationId xmlns:a16="http://schemas.microsoft.com/office/drawing/2014/main" id="{65323FA5-02F5-4216-9DF6-013812E62D0A}"/>
              </a:ext>
            </a:extLst>
          </p:cNvPr>
          <p:cNvPicPr>
            <a:picLocks noGrp="1" noChangeAspect="1"/>
          </p:cNvPicPr>
          <p:nvPr>
            <p:ph idx="1"/>
          </p:nvPr>
        </p:nvPicPr>
        <p:blipFill rotWithShape="1">
          <a:blip r:embed="rId3"/>
          <a:srcRect l="48131" t="17169" r="18227" b="47916"/>
          <a:stretch/>
        </p:blipFill>
        <p:spPr>
          <a:xfrm>
            <a:off x="2603715" y="1859797"/>
            <a:ext cx="8090116" cy="4720625"/>
          </a:xfrm>
        </p:spPr>
      </p:pic>
    </p:spTree>
    <p:extLst>
      <p:ext uri="{BB962C8B-B14F-4D97-AF65-F5344CB8AC3E}">
        <p14:creationId xmlns:p14="http://schemas.microsoft.com/office/powerpoint/2010/main" val="1965938031"/>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79E29-BA9D-44D9-B65B-4E7464B414FE}"/>
              </a:ext>
            </a:extLst>
          </p:cNvPr>
          <p:cNvSpPr>
            <a:spLocks noGrp="1"/>
          </p:cNvSpPr>
          <p:nvPr>
            <p:ph type="title"/>
          </p:nvPr>
        </p:nvSpPr>
        <p:spPr/>
        <p:txBody>
          <a:bodyPr/>
          <a:lstStyle/>
          <a:p>
            <a:r>
              <a:rPr lang="en-US" b="1" dirty="0">
                <a:solidFill>
                  <a:schemeClr val="accent1">
                    <a:lumMod val="50000"/>
                  </a:schemeClr>
                </a:solidFill>
              </a:rPr>
              <a:t>Too Many Colors</a:t>
            </a:r>
          </a:p>
        </p:txBody>
      </p:sp>
      <p:pic>
        <p:nvPicPr>
          <p:cNvPr id="5" name="Picture 4">
            <a:extLst>
              <a:ext uri="{FF2B5EF4-FFF2-40B4-BE49-F238E27FC236}">
                <a16:creationId xmlns:a16="http://schemas.microsoft.com/office/drawing/2014/main" id="{FCC2572C-F9EE-4AD7-B03C-7AA4898B9017}"/>
              </a:ext>
            </a:extLst>
          </p:cNvPr>
          <p:cNvPicPr>
            <a:picLocks noChangeAspect="1"/>
          </p:cNvPicPr>
          <p:nvPr/>
        </p:nvPicPr>
        <p:blipFill rotWithShape="1">
          <a:blip r:embed="rId2"/>
          <a:srcRect l="14110" t="30184" r="41653" b="7942"/>
          <a:stretch/>
        </p:blipFill>
        <p:spPr>
          <a:xfrm>
            <a:off x="185980" y="2251673"/>
            <a:ext cx="5655590" cy="4241202"/>
          </a:xfrm>
          <a:prstGeom prst="rect">
            <a:avLst/>
          </a:prstGeom>
        </p:spPr>
      </p:pic>
      <p:pic>
        <p:nvPicPr>
          <p:cNvPr id="7" name="Picture 6">
            <a:extLst>
              <a:ext uri="{FF2B5EF4-FFF2-40B4-BE49-F238E27FC236}">
                <a16:creationId xmlns:a16="http://schemas.microsoft.com/office/drawing/2014/main" id="{3AAD7D76-2B57-422B-B2E5-2585B5CD1530}"/>
              </a:ext>
            </a:extLst>
          </p:cNvPr>
          <p:cNvPicPr>
            <a:picLocks noChangeAspect="1"/>
          </p:cNvPicPr>
          <p:nvPr/>
        </p:nvPicPr>
        <p:blipFill rotWithShape="1">
          <a:blip r:embed="rId3"/>
          <a:srcRect l="24789" t="32825" r="37712" b="7942"/>
          <a:stretch/>
        </p:blipFill>
        <p:spPr>
          <a:xfrm>
            <a:off x="6096000" y="2251673"/>
            <a:ext cx="5910020" cy="4241202"/>
          </a:xfrm>
          <a:prstGeom prst="rect">
            <a:avLst/>
          </a:prstGeom>
        </p:spPr>
      </p:pic>
    </p:spTree>
    <p:extLst>
      <p:ext uri="{BB962C8B-B14F-4D97-AF65-F5344CB8AC3E}">
        <p14:creationId xmlns:p14="http://schemas.microsoft.com/office/powerpoint/2010/main" val="21124627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92DC7-C364-425A-A107-56F6D2BEF5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CCEB64D-AA17-42DE-AACF-6428951E529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A1BD09A-BAA1-4B8B-AC47-B418B5AF3906}"/>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901375967"/>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F0807-F1AE-4CB3-AFF6-38F15CF82C5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BF221EE-70AA-463A-BEEE-13DE9E11B8F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D272ACA-692E-402B-98C3-C9B398C284D8}"/>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050582498"/>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5845-E68C-46C9-92FC-15CAB747C544}"/>
              </a:ext>
            </a:extLst>
          </p:cNvPr>
          <p:cNvSpPr>
            <a:spLocks noGrp="1"/>
          </p:cNvSpPr>
          <p:nvPr>
            <p:ph type="title"/>
          </p:nvPr>
        </p:nvSpPr>
        <p:spPr/>
        <p:txBody>
          <a:bodyPr/>
          <a:lstStyle/>
          <a:p>
            <a:r>
              <a:rPr lang="en-US" b="1" dirty="0">
                <a:solidFill>
                  <a:schemeClr val="accent1">
                    <a:lumMod val="50000"/>
                  </a:schemeClr>
                </a:solidFill>
              </a:rPr>
              <a:t>Color Blindness</a:t>
            </a:r>
          </a:p>
        </p:txBody>
      </p:sp>
      <p:sp>
        <p:nvSpPr>
          <p:cNvPr id="3" name="Content Placeholder 2">
            <a:extLst>
              <a:ext uri="{FF2B5EF4-FFF2-40B4-BE49-F238E27FC236}">
                <a16:creationId xmlns:a16="http://schemas.microsoft.com/office/drawing/2014/main" id="{EE2E6A81-B748-425C-A80A-2D9D77254927}"/>
              </a:ext>
            </a:extLst>
          </p:cNvPr>
          <p:cNvSpPr>
            <a:spLocks noGrp="1"/>
          </p:cNvSpPr>
          <p:nvPr>
            <p:ph idx="1"/>
          </p:nvPr>
        </p:nvSpPr>
        <p:spPr/>
        <p:txBody>
          <a:bodyPr/>
          <a:lstStyle/>
          <a:p>
            <a:pPr algn="just"/>
            <a:r>
              <a:rPr lang="en-US" dirty="0">
                <a:solidFill>
                  <a:schemeClr val="accent1">
                    <a:lumMod val="50000"/>
                  </a:schemeClr>
                </a:solidFill>
              </a:rPr>
              <a:t>The primary problem among people with CVD is with the colors </a:t>
            </a:r>
            <a:r>
              <a:rPr lang="en-US" dirty="0">
                <a:solidFill>
                  <a:srgbClr val="C00000"/>
                </a:solidFill>
              </a:rPr>
              <a:t>red</a:t>
            </a:r>
            <a:r>
              <a:rPr lang="en-US" dirty="0">
                <a:solidFill>
                  <a:schemeClr val="accent1">
                    <a:lumMod val="50000"/>
                  </a:schemeClr>
                </a:solidFill>
              </a:rPr>
              <a:t> and </a:t>
            </a:r>
            <a:r>
              <a:rPr lang="en-US" dirty="0">
                <a:solidFill>
                  <a:srgbClr val="C00000"/>
                </a:solidFill>
              </a:rPr>
              <a:t>green</a:t>
            </a:r>
            <a:r>
              <a:rPr lang="en-US" dirty="0">
                <a:solidFill>
                  <a:schemeClr val="accent1">
                    <a:lumMod val="50000"/>
                  </a:schemeClr>
                </a:solidFill>
              </a:rPr>
              <a:t>. </a:t>
            </a:r>
          </a:p>
          <a:p>
            <a:pPr algn="just"/>
            <a:r>
              <a:rPr lang="en-US" dirty="0">
                <a:solidFill>
                  <a:schemeClr val="accent1">
                    <a:lumMod val="50000"/>
                  </a:schemeClr>
                </a:solidFill>
              </a:rPr>
              <a:t>This is why it is best to avoid using red and green together and, in general, to avoid the commonly used </a:t>
            </a:r>
            <a:r>
              <a:rPr lang="en-US" dirty="0">
                <a:solidFill>
                  <a:srgbClr val="C00000"/>
                </a:solidFill>
              </a:rPr>
              <a:t>traffic</a:t>
            </a:r>
            <a:r>
              <a:rPr lang="en-US" dirty="0">
                <a:solidFill>
                  <a:schemeClr val="accent1">
                    <a:lumMod val="50000"/>
                  </a:schemeClr>
                </a:solidFill>
              </a:rPr>
              <a:t> light colors.</a:t>
            </a:r>
          </a:p>
        </p:txBody>
      </p:sp>
      <p:pic>
        <p:nvPicPr>
          <p:cNvPr id="10242" name="Picture 2" descr="Color Blindness">
            <a:extLst>
              <a:ext uri="{FF2B5EF4-FFF2-40B4-BE49-F238E27FC236}">
                <a16:creationId xmlns:a16="http://schemas.microsoft.com/office/drawing/2014/main" id="{A24B61B9-D62B-4BEE-BD86-5C3217621D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016608"/>
            <a:ext cx="2879617" cy="28413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4A23E76-50C2-463F-BFC5-DC1C1F4ECAA1}"/>
              </a:ext>
            </a:extLst>
          </p:cNvPr>
          <p:cNvPicPr>
            <a:picLocks noChangeAspect="1"/>
          </p:cNvPicPr>
          <p:nvPr/>
        </p:nvPicPr>
        <p:blipFill rotWithShape="1">
          <a:blip r:embed="rId4"/>
          <a:srcRect l="25042" t="54300" r="23601" b="9911"/>
          <a:stretch/>
        </p:blipFill>
        <p:spPr>
          <a:xfrm>
            <a:off x="4203108" y="3818974"/>
            <a:ext cx="6824542" cy="2673901"/>
          </a:xfrm>
          <a:prstGeom prst="rect">
            <a:avLst/>
          </a:prstGeom>
        </p:spPr>
      </p:pic>
    </p:spTree>
    <p:extLst>
      <p:ext uri="{BB962C8B-B14F-4D97-AF65-F5344CB8AC3E}">
        <p14:creationId xmlns:p14="http://schemas.microsoft.com/office/powerpoint/2010/main" val="1214895572"/>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5845-E68C-46C9-92FC-15CAB747C544}"/>
              </a:ext>
            </a:extLst>
          </p:cNvPr>
          <p:cNvSpPr>
            <a:spLocks noGrp="1"/>
          </p:cNvSpPr>
          <p:nvPr>
            <p:ph type="title"/>
          </p:nvPr>
        </p:nvSpPr>
        <p:spPr/>
        <p:txBody>
          <a:bodyPr/>
          <a:lstStyle/>
          <a:p>
            <a:r>
              <a:rPr lang="en-US" b="1" dirty="0">
                <a:solidFill>
                  <a:schemeClr val="accent1">
                    <a:lumMod val="50000"/>
                  </a:schemeClr>
                </a:solidFill>
              </a:rPr>
              <a:t>Color Blindness</a:t>
            </a:r>
          </a:p>
        </p:txBody>
      </p:sp>
      <p:pic>
        <p:nvPicPr>
          <p:cNvPr id="9" name="Picture 8">
            <a:extLst>
              <a:ext uri="{FF2B5EF4-FFF2-40B4-BE49-F238E27FC236}">
                <a16:creationId xmlns:a16="http://schemas.microsoft.com/office/drawing/2014/main" id="{B6C4B4D6-70E6-4D08-B865-B778D35940A7}"/>
              </a:ext>
            </a:extLst>
          </p:cNvPr>
          <p:cNvPicPr>
            <a:picLocks noChangeAspect="1"/>
          </p:cNvPicPr>
          <p:nvPr/>
        </p:nvPicPr>
        <p:blipFill rotWithShape="1">
          <a:blip r:embed="rId3"/>
          <a:srcRect l="15382" t="18742" r="15848" b="17778"/>
          <a:stretch/>
        </p:blipFill>
        <p:spPr>
          <a:xfrm>
            <a:off x="1675108" y="1764180"/>
            <a:ext cx="9111712" cy="4728695"/>
          </a:xfrm>
          <a:prstGeom prst="rect">
            <a:avLst/>
          </a:prstGeom>
        </p:spPr>
      </p:pic>
    </p:spTree>
    <p:extLst>
      <p:ext uri="{BB962C8B-B14F-4D97-AF65-F5344CB8AC3E}">
        <p14:creationId xmlns:p14="http://schemas.microsoft.com/office/powerpoint/2010/main" val="1531361750"/>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5845-E68C-46C9-92FC-15CAB747C544}"/>
              </a:ext>
            </a:extLst>
          </p:cNvPr>
          <p:cNvSpPr>
            <a:spLocks noGrp="1"/>
          </p:cNvSpPr>
          <p:nvPr>
            <p:ph type="title"/>
          </p:nvPr>
        </p:nvSpPr>
        <p:spPr/>
        <p:txBody>
          <a:bodyPr/>
          <a:lstStyle/>
          <a:p>
            <a:r>
              <a:rPr lang="en-US" b="1" dirty="0">
                <a:solidFill>
                  <a:schemeClr val="accent1">
                    <a:lumMod val="50000"/>
                  </a:schemeClr>
                </a:solidFill>
              </a:rPr>
              <a:t>Color Blindness</a:t>
            </a:r>
          </a:p>
        </p:txBody>
      </p:sp>
      <p:pic>
        <p:nvPicPr>
          <p:cNvPr id="4" name="Picture 3">
            <a:extLst>
              <a:ext uri="{FF2B5EF4-FFF2-40B4-BE49-F238E27FC236}">
                <a16:creationId xmlns:a16="http://schemas.microsoft.com/office/drawing/2014/main" id="{29D0C10B-0A42-4BA3-8905-F8D0DF00FC31}"/>
              </a:ext>
            </a:extLst>
          </p:cNvPr>
          <p:cNvPicPr>
            <a:picLocks noChangeAspect="1"/>
          </p:cNvPicPr>
          <p:nvPr/>
        </p:nvPicPr>
        <p:blipFill rotWithShape="1">
          <a:blip r:embed="rId3"/>
          <a:srcRect l="16399" t="22812" r="15720" b="14107"/>
          <a:stretch/>
        </p:blipFill>
        <p:spPr>
          <a:xfrm>
            <a:off x="1265696" y="1813301"/>
            <a:ext cx="9195660" cy="4804474"/>
          </a:xfrm>
          <a:prstGeom prst="rect">
            <a:avLst/>
          </a:prstGeom>
        </p:spPr>
      </p:pic>
    </p:spTree>
    <p:extLst>
      <p:ext uri="{BB962C8B-B14F-4D97-AF65-F5344CB8AC3E}">
        <p14:creationId xmlns:p14="http://schemas.microsoft.com/office/powerpoint/2010/main" val="1101395264"/>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97B1B-0F8C-4C8B-85D6-F76D2AB7F0DB}"/>
              </a:ext>
            </a:extLst>
          </p:cNvPr>
          <p:cNvSpPr>
            <a:spLocks noGrp="1"/>
          </p:cNvSpPr>
          <p:nvPr>
            <p:ph type="title"/>
          </p:nvPr>
        </p:nvSpPr>
        <p:spPr/>
        <p:txBody>
          <a:bodyPr/>
          <a:lstStyle/>
          <a:p>
            <a:r>
              <a:rPr lang="en-US" b="1" dirty="0">
                <a:solidFill>
                  <a:schemeClr val="accent1">
                    <a:lumMod val="50000"/>
                  </a:schemeClr>
                </a:solidFill>
              </a:rPr>
              <a:t>Color Blindness</a:t>
            </a:r>
          </a:p>
        </p:txBody>
      </p:sp>
      <p:pic>
        <p:nvPicPr>
          <p:cNvPr id="4" name="Picture 3">
            <a:extLst>
              <a:ext uri="{FF2B5EF4-FFF2-40B4-BE49-F238E27FC236}">
                <a16:creationId xmlns:a16="http://schemas.microsoft.com/office/drawing/2014/main" id="{11C6DCA3-9839-4D8A-BDB0-22D5158CBC53}"/>
              </a:ext>
            </a:extLst>
          </p:cNvPr>
          <p:cNvPicPr>
            <a:picLocks noChangeAspect="1"/>
          </p:cNvPicPr>
          <p:nvPr/>
        </p:nvPicPr>
        <p:blipFill rotWithShape="1">
          <a:blip r:embed="rId2"/>
          <a:srcRect l="23517" t="28689" r="17246" b="33100"/>
          <a:stretch/>
        </p:blipFill>
        <p:spPr>
          <a:xfrm>
            <a:off x="1462006" y="2258656"/>
            <a:ext cx="9610291" cy="3485276"/>
          </a:xfrm>
          <a:prstGeom prst="rect">
            <a:avLst/>
          </a:prstGeom>
        </p:spPr>
      </p:pic>
      <p:sp>
        <p:nvSpPr>
          <p:cNvPr id="3" name="Arrow: Notched Right 2">
            <a:extLst>
              <a:ext uri="{FF2B5EF4-FFF2-40B4-BE49-F238E27FC236}">
                <a16:creationId xmlns:a16="http://schemas.microsoft.com/office/drawing/2014/main" id="{2A0EA13E-12E5-483E-A3A6-440A774855C8}"/>
              </a:ext>
            </a:extLst>
          </p:cNvPr>
          <p:cNvSpPr/>
          <p:nvPr/>
        </p:nvSpPr>
        <p:spPr>
          <a:xfrm>
            <a:off x="1477108" y="2349302"/>
            <a:ext cx="225083" cy="225084"/>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755168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BAF12-8B89-4335-879E-3036A7ABF084}"/>
              </a:ext>
            </a:extLst>
          </p:cNvPr>
          <p:cNvSpPr>
            <a:spLocks noGrp="1"/>
          </p:cNvSpPr>
          <p:nvPr>
            <p:ph type="title"/>
          </p:nvPr>
        </p:nvSpPr>
        <p:spPr>
          <a:xfrm>
            <a:off x="1458133" y="1496502"/>
            <a:ext cx="10515600" cy="1325563"/>
          </a:xfrm>
        </p:spPr>
        <p:txBody>
          <a:bodyPr>
            <a:normAutofit/>
          </a:bodyPr>
          <a:lstStyle/>
          <a:p>
            <a:r>
              <a:rPr lang="en-US" sz="6000" b="1" dirty="0">
                <a:solidFill>
                  <a:schemeClr val="bg1"/>
                </a:solidFill>
              </a:rPr>
              <a:t>Why do We Visualize Data? </a:t>
            </a:r>
          </a:p>
        </p:txBody>
      </p:sp>
      <p:sp>
        <p:nvSpPr>
          <p:cNvPr id="4" name="Isosceles Triangle 3">
            <a:extLst>
              <a:ext uri="{FF2B5EF4-FFF2-40B4-BE49-F238E27FC236}">
                <a16:creationId xmlns:a16="http://schemas.microsoft.com/office/drawing/2014/main" id="{7E644C49-A3BB-459A-8744-8AF45B27D19B}"/>
              </a:ext>
            </a:extLst>
          </p:cNvPr>
          <p:cNvSpPr/>
          <p:nvPr/>
        </p:nvSpPr>
        <p:spPr>
          <a:xfrm rot="5400000">
            <a:off x="417767" y="1783449"/>
            <a:ext cx="1016514" cy="751668"/>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A655E15F-A45D-47A9-9E7F-12CCDFFE5935}"/>
              </a:ext>
            </a:extLst>
          </p:cNvPr>
          <p:cNvSpPr/>
          <p:nvPr/>
        </p:nvSpPr>
        <p:spPr>
          <a:xfrm>
            <a:off x="1504627" y="2541722"/>
            <a:ext cx="8043620" cy="12581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3243767"/>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4B4BD62-FE4B-4F8D-B9F9-494313CE5910}"/>
              </a:ext>
            </a:extLst>
          </p:cNvPr>
          <p:cNvPicPr>
            <a:picLocks noChangeAspect="1"/>
          </p:cNvPicPr>
          <p:nvPr/>
        </p:nvPicPr>
        <p:blipFill>
          <a:blip r:embed="rId3"/>
          <a:stretch>
            <a:fillRect/>
          </a:stretch>
        </p:blipFill>
        <p:spPr>
          <a:xfrm>
            <a:off x="1" y="1027906"/>
            <a:ext cx="12192000" cy="4722853"/>
          </a:xfrm>
          <a:prstGeom prst="rect">
            <a:avLst/>
          </a:prstGeom>
        </p:spPr>
      </p:pic>
    </p:spTree>
    <p:extLst>
      <p:ext uri="{BB962C8B-B14F-4D97-AF65-F5344CB8AC3E}">
        <p14:creationId xmlns:p14="http://schemas.microsoft.com/office/powerpoint/2010/main" val="382391321"/>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D1511-4838-48A5-A52C-9CE73063C782}"/>
              </a:ext>
            </a:extLst>
          </p:cNvPr>
          <p:cNvSpPr>
            <a:spLocks noGrp="1"/>
          </p:cNvSpPr>
          <p:nvPr>
            <p:ph type="title"/>
          </p:nvPr>
        </p:nvSpPr>
        <p:spPr/>
        <p:txBody>
          <a:bodyPr/>
          <a:lstStyle/>
          <a:p>
            <a:r>
              <a:rPr lang="en-US" b="1" dirty="0"/>
              <a:t>Line plots</a:t>
            </a:r>
          </a:p>
        </p:txBody>
      </p:sp>
      <p:sp>
        <p:nvSpPr>
          <p:cNvPr id="3" name="Content Placeholder 2">
            <a:extLst>
              <a:ext uri="{FF2B5EF4-FFF2-40B4-BE49-F238E27FC236}">
                <a16:creationId xmlns:a16="http://schemas.microsoft.com/office/drawing/2014/main" id="{A3D04CB1-579E-4917-BB84-8B51F4502123}"/>
              </a:ext>
            </a:extLst>
          </p:cNvPr>
          <p:cNvSpPr>
            <a:spLocks noGrp="1"/>
          </p:cNvSpPr>
          <p:nvPr>
            <p:ph idx="1"/>
          </p:nvPr>
        </p:nvSpPr>
        <p:spPr/>
        <p:txBody>
          <a:bodyPr/>
          <a:lstStyle/>
          <a:p>
            <a:pPr algn="just"/>
            <a:r>
              <a:rPr lang="en-US" dirty="0">
                <a:solidFill>
                  <a:schemeClr val="accent1">
                    <a:lumMod val="50000"/>
                  </a:schemeClr>
                </a:solidFill>
              </a:rPr>
              <a:t>A line plot is a type of plot which displays information as a series of data points called ‘markers’ connected by straight line segments.</a:t>
            </a:r>
          </a:p>
          <a:p>
            <a:pPr algn="just"/>
            <a:r>
              <a:rPr lang="en-US" dirty="0">
                <a:solidFill>
                  <a:schemeClr val="accent1">
                    <a:lumMod val="50000"/>
                  </a:schemeClr>
                </a:solidFill>
              </a:rPr>
              <a:t>The best use case for line plot is when you have a </a:t>
            </a:r>
            <a:r>
              <a:rPr lang="en-US" b="1" dirty="0">
                <a:solidFill>
                  <a:srgbClr val="C00000"/>
                </a:solidFill>
              </a:rPr>
              <a:t>continuous</a:t>
            </a:r>
            <a:r>
              <a:rPr lang="en-US" dirty="0">
                <a:solidFill>
                  <a:schemeClr val="accent1">
                    <a:lumMod val="50000"/>
                  </a:schemeClr>
                </a:solidFill>
              </a:rPr>
              <a:t> dataset and you are interested in visualizing the data over a period of </a:t>
            </a:r>
            <a:r>
              <a:rPr lang="en-US" dirty="0">
                <a:solidFill>
                  <a:srgbClr val="C00000"/>
                </a:solidFill>
              </a:rPr>
              <a:t>time</a:t>
            </a:r>
            <a:r>
              <a:rPr lang="en-US" dirty="0">
                <a:solidFill>
                  <a:schemeClr val="accent1">
                    <a:lumMod val="50000"/>
                  </a:schemeClr>
                </a:solidFill>
              </a:rPr>
              <a:t>.</a:t>
            </a:r>
          </a:p>
        </p:txBody>
      </p:sp>
      <p:pic>
        <p:nvPicPr>
          <p:cNvPr id="5" name="Picture 4">
            <a:extLst>
              <a:ext uri="{FF2B5EF4-FFF2-40B4-BE49-F238E27FC236}">
                <a16:creationId xmlns:a16="http://schemas.microsoft.com/office/drawing/2014/main" id="{96806F2E-AB56-44AE-876B-45EBFEE5D862}"/>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l="31458" t="40365" r="26667" b="9911"/>
          <a:stretch/>
        </p:blipFill>
        <p:spPr>
          <a:xfrm>
            <a:off x="3573436" y="3673098"/>
            <a:ext cx="4811147" cy="2991173"/>
          </a:xfrm>
          <a:prstGeom prst="rect">
            <a:avLst/>
          </a:prstGeom>
        </p:spPr>
      </p:pic>
    </p:spTree>
    <p:extLst>
      <p:ext uri="{BB962C8B-B14F-4D97-AF65-F5344CB8AC3E}">
        <p14:creationId xmlns:p14="http://schemas.microsoft.com/office/powerpoint/2010/main" val="3770959893"/>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9A877-4704-4FD4-A420-B58437FEF512}"/>
              </a:ext>
            </a:extLst>
          </p:cNvPr>
          <p:cNvSpPr>
            <a:spLocks noGrp="1"/>
          </p:cNvSpPr>
          <p:nvPr>
            <p:ph type="title"/>
          </p:nvPr>
        </p:nvSpPr>
        <p:spPr/>
        <p:txBody>
          <a:bodyPr/>
          <a:lstStyle/>
          <a:p>
            <a:r>
              <a:rPr lang="en-US" b="1" i="0" dirty="0">
                <a:solidFill>
                  <a:srgbClr val="373A3C"/>
                </a:solidFill>
                <a:effectLst/>
                <a:latin typeface="OpenSans-Light"/>
              </a:rPr>
              <a:t>Area Plots</a:t>
            </a:r>
            <a:endParaRPr lang="en-US" dirty="0"/>
          </a:p>
        </p:txBody>
      </p:sp>
      <p:sp>
        <p:nvSpPr>
          <p:cNvPr id="3" name="Content Placeholder 2">
            <a:extLst>
              <a:ext uri="{FF2B5EF4-FFF2-40B4-BE49-F238E27FC236}">
                <a16:creationId xmlns:a16="http://schemas.microsoft.com/office/drawing/2014/main" id="{184CADA3-BE48-4443-91ED-20057BD68223}"/>
              </a:ext>
            </a:extLst>
          </p:cNvPr>
          <p:cNvSpPr>
            <a:spLocks noGrp="1"/>
          </p:cNvSpPr>
          <p:nvPr>
            <p:ph idx="1"/>
          </p:nvPr>
        </p:nvSpPr>
        <p:spPr/>
        <p:txBody>
          <a:bodyPr/>
          <a:lstStyle/>
          <a:p>
            <a:r>
              <a:rPr lang="en-US" dirty="0"/>
              <a:t>An extension of line plots.</a:t>
            </a:r>
          </a:p>
          <a:p>
            <a:r>
              <a:rPr lang="en-US" dirty="0"/>
              <a:t>Commonly used to represent and </a:t>
            </a:r>
            <a:r>
              <a:rPr lang="en-US" dirty="0">
                <a:solidFill>
                  <a:srgbClr val="C00000"/>
                </a:solidFill>
              </a:rPr>
              <a:t>Compare</a:t>
            </a:r>
            <a:r>
              <a:rPr lang="en-US" dirty="0"/>
              <a:t> cumulated totals using numbers or percentage over </a:t>
            </a:r>
            <a:r>
              <a:rPr lang="en-US" dirty="0">
                <a:solidFill>
                  <a:srgbClr val="C00000"/>
                </a:solidFill>
              </a:rPr>
              <a:t>time</a:t>
            </a:r>
            <a:r>
              <a:rPr lang="en-US" dirty="0"/>
              <a:t>.</a:t>
            </a:r>
          </a:p>
        </p:txBody>
      </p:sp>
      <p:pic>
        <p:nvPicPr>
          <p:cNvPr id="5" name="Picture 4">
            <a:extLst>
              <a:ext uri="{FF2B5EF4-FFF2-40B4-BE49-F238E27FC236}">
                <a16:creationId xmlns:a16="http://schemas.microsoft.com/office/drawing/2014/main" id="{CBE2E314-C50F-4AF9-879B-99B468596EF4}"/>
              </a:ext>
            </a:extLst>
          </p:cNvPr>
          <p:cNvPicPr>
            <a:picLocks noChangeAspect="1"/>
          </p:cNvPicPr>
          <p:nvPr/>
        </p:nvPicPr>
        <p:blipFill rotWithShape="1">
          <a:blip r:embed="rId3"/>
          <a:srcRect l="49068" t="31177" r="10000" b="19985"/>
          <a:stretch/>
        </p:blipFill>
        <p:spPr>
          <a:xfrm>
            <a:off x="3084161" y="3212024"/>
            <a:ext cx="6245817" cy="3645976"/>
          </a:xfrm>
          <a:prstGeom prst="rect">
            <a:avLst/>
          </a:prstGeom>
        </p:spPr>
      </p:pic>
    </p:spTree>
    <p:extLst>
      <p:ext uri="{BB962C8B-B14F-4D97-AF65-F5344CB8AC3E}">
        <p14:creationId xmlns:p14="http://schemas.microsoft.com/office/powerpoint/2010/main" val="4003055962"/>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C709D-DD62-433C-A601-62E026B62C73}"/>
              </a:ext>
            </a:extLst>
          </p:cNvPr>
          <p:cNvSpPr>
            <a:spLocks noGrp="1"/>
          </p:cNvSpPr>
          <p:nvPr>
            <p:ph type="title"/>
          </p:nvPr>
        </p:nvSpPr>
        <p:spPr/>
        <p:txBody>
          <a:bodyPr/>
          <a:lstStyle/>
          <a:p>
            <a:r>
              <a:rPr lang="en-US" b="1" i="0" dirty="0">
                <a:solidFill>
                  <a:srgbClr val="373A3C"/>
                </a:solidFill>
                <a:effectLst/>
                <a:latin typeface="OpenSans-Light"/>
              </a:rPr>
              <a:t>Bar Charts</a:t>
            </a:r>
            <a:endParaRPr lang="en-US" dirty="0"/>
          </a:p>
        </p:txBody>
      </p:sp>
      <p:sp>
        <p:nvSpPr>
          <p:cNvPr id="3" name="Content Placeholder 2">
            <a:extLst>
              <a:ext uri="{FF2B5EF4-FFF2-40B4-BE49-F238E27FC236}">
                <a16:creationId xmlns:a16="http://schemas.microsoft.com/office/drawing/2014/main" id="{37383BEC-F4C5-45E3-8670-D1299C61CAD4}"/>
              </a:ext>
            </a:extLst>
          </p:cNvPr>
          <p:cNvSpPr>
            <a:spLocks noGrp="1"/>
          </p:cNvSpPr>
          <p:nvPr>
            <p:ph idx="1"/>
          </p:nvPr>
        </p:nvSpPr>
        <p:spPr/>
        <p:txBody>
          <a:bodyPr/>
          <a:lstStyle/>
          <a:p>
            <a:r>
              <a:rPr lang="en-US" dirty="0"/>
              <a:t>Unlike a histogram, a bar chart is commonly used to </a:t>
            </a:r>
            <a:r>
              <a:rPr lang="en-US" dirty="0">
                <a:solidFill>
                  <a:srgbClr val="C00000"/>
                </a:solidFill>
              </a:rPr>
              <a:t>compare</a:t>
            </a:r>
            <a:r>
              <a:rPr lang="en-US" dirty="0"/>
              <a:t> the values of a variable at a given point in time.</a:t>
            </a:r>
          </a:p>
        </p:txBody>
      </p:sp>
      <p:pic>
        <p:nvPicPr>
          <p:cNvPr id="1026" name="Picture 2" descr="What is a bar chart?">
            <a:extLst>
              <a:ext uri="{FF2B5EF4-FFF2-40B4-BE49-F238E27FC236}">
                <a16:creationId xmlns:a16="http://schemas.microsoft.com/office/drawing/2014/main" id="{BB38763A-0E1C-4699-B93D-B22C39DA05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5625" y="2809461"/>
            <a:ext cx="6000750" cy="3754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2096193"/>
      </p:ext>
    </p:extLst>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A87A6-5D87-44EA-AEFB-1B9198CC9918}"/>
              </a:ext>
            </a:extLst>
          </p:cNvPr>
          <p:cNvSpPr>
            <a:spLocks noGrp="1"/>
          </p:cNvSpPr>
          <p:nvPr>
            <p:ph type="title"/>
          </p:nvPr>
        </p:nvSpPr>
        <p:spPr/>
        <p:txBody>
          <a:bodyPr/>
          <a:lstStyle/>
          <a:p>
            <a:r>
              <a:rPr lang="en-US" b="1" i="0" dirty="0">
                <a:solidFill>
                  <a:srgbClr val="373A3C"/>
                </a:solidFill>
                <a:effectLst/>
                <a:latin typeface="OpenSans-Light"/>
              </a:rPr>
              <a:t>Pie Charts</a:t>
            </a:r>
            <a:endParaRPr lang="en-US" dirty="0"/>
          </a:p>
        </p:txBody>
      </p:sp>
      <p:sp>
        <p:nvSpPr>
          <p:cNvPr id="3" name="Content Placeholder 2">
            <a:extLst>
              <a:ext uri="{FF2B5EF4-FFF2-40B4-BE49-F238E27FC236}">
                <a16:creationId xmlns:a16="http://schemas.microsoft.com/office/drawing/2014/main" id="{E156ADBA-75E1-45AF-8EF9-FB8A2A9AF926}"/>
              </a:ext>
            </a:extLst>
          </p:cNvPr>
          <p:cNvSpPr>
            <a:spLocks noGrp="1"/>
          </p:cNvSpPr>
          <p:nvPr>
            <p:ph idx="1"/>
          </p:nvPr>
        </p:nvSpPr>
        <p:spPr/>
        <p:txBody>
          <a:bodyPr/>
          <a:lstStyle/>
          <a:p>
            <a:r>
              <a:rPr lang="en-US" dirty="0">
                <a:solidFill>
                  <a:schemeClr val="accent1">
                    <a:lumMod val="50000"/>
                  </a:schemeClr>
                </a:solidFill>
              </a:rPr>
              <a:t>Is a circular statistical graphic divided into slices to illustrate numerical </a:t>
            </a:r>
            <a:r>
              <a:rPr lang="en-US" dirty="0">
                <a:solidFill>
                  <a:srgbClr val="C00000"/>
                </a:solidFill>
              </a:rPr>
              <a:t>proportion</a:t>
            </a:r>
            <a:r>
              <a:rPr lang="en-US" dirty="0">
                <a:solidFill>
                  <a:schemeClr val="accent1">
                    <a:lumMod val="50000"/>
                  </a:schemeClr>
                </a:solidFill>
              </a:rPr>
              <a:t>.</a:t>
            </a:r>
          </a:p>
        </p:txBody>
      </p:sp>
      <p:pic>
        <p:nvPicPr>
          <p:cNvPr id="7" name="Picture 6">
            <a:extLst>
              <a:ext uri="{FF2B5EF4-FFF2-40B4-BE49-F238E27FC236}">
                <a16:creationId xmlns:a16="http://schemas.microsoft.com/office/drawing/2014/main" id="{7DC99544-B6B6-40AC-955F-BEFF1EE51236}"/>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l="58750" t="32706" r="11875" b="22209"/>
          <a:stretch/>
        </p:blipFill>
        <p:spPr>
          <a:xfrm>
            <a:off x="3729926" y="2464230"/>
            <a:ext cx="5181600" cy="4471259"/>
          </a:xfrm>
          <a:prstGeom prst="rect">
            <a:avLst/>
          </a:prstGeom>
        </p:spPr>
      </p:pic>
      <p:sp>
        <p:nvSpPr>
          <p:cNvPr id="8" name="Rectangle 7">
            <a:extLst>
              <a:ext uri="{FF2B5EF4-FFF2-40B4-BE49-F238E27FC236}">
                <a16:creationId xmlns:a16="http://schemas.microsoft.com/office/drawing/2014/main" id="{756CCBD3-C210-44EF-B1D9-A80B97CB4AF0}"/>
              </a:ext>
            </a:extLst>
          </p:cNvPr>
          <p:cNvSpPr/>
          <p:nvPr/>
        </p:nvSpPr>
        <p:spPr>
          <a:xfrm>
            <a:off x="2312345" y="4001294"/>
            <a:ext cx="3502882" cy="923330"/>
          </a:xfrm>
          <a:prstGeom prst="rect">
            <a:avLst/>
          </a:prstGeom>
          <a:noFill/>
        </p:spPr>
        <p:txBody>
          <a:bodyPr wrap="none" lIns="91440" tIns="45720" rIns="91440" bIns="45720">
            <a:spAutoFit/>
          </a:bodyPr>
          <a:lstStyle/>
          <a:p>
            <a:pPr algn="ctr"/>
            <a:r>
              <a:rPr lang="en-US" sz="5400" b="1" cap="none" spc="0" dirty="0">
                <a:ln w="0"/>
                <a:solidFill>
                  <a:srgbClr val="FF0000"/>
                </a:solidFill>
                <a:effectLst>
                  <a:outerShdw blurRad="38100" dist="25400" dir="5400000" algn="ctr" rotWithShape="0">
                    <a:srgbClr val="6E747A">
                      <a:alpha val="43000"/>
                    </a:srgbClr>
                  </a:outerShdw>
                </a:effectLst>
              </a:rPr>
              <a:t>Don’t use it</a:t>
            </a:r>
          </a:p>
        </p:txBody>
      </p:sp>
    </p:spTree>
    <p:extLst>
      <p:ext uri="{BB962C8B-B14F-4D97-AF65-F5344CB8AC3E}">
        <p14:creationId xmlns:p14="http://schemas.microsoft.com/office/powerpoint/2010/main" val="11954216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41BB-FA77-4A20-97B8-A9571C4AEDB1}"/>
              </a:ext>
            </a:extLst>
          </p:cNvPr>
          <p:cNvSpPr>
            <a:spLocks noGrp="1"/>
          </p:cNvSpPr>
          <p:nvPr>
            <p:ph type="title"/>
          </p:nvPr>
        </p:nvSpPr>
        <p:spPr/>
        <p:txBody>
          <a:bodyPr>
            <a:normAutofit/>
          </a:bodyPr>
          <a:lstStyle/>
          <a:p>
            <a:r>
              <a:rPr lang="en-US" sz="4000" b="1" dirty="0">
                <a:solidFill>
                  <a:schemeClr val="tx2"/>
                </a:solidFill>
              </a:rPr>
              <a:t>Can you order the slices from biggest to smallest?</a:t>
            </a:r>
          </a:p>
        </p:txBody>
      </p:sp>
      <p:pic>
        <p:nvPicPr>
          <p:cNvPr id="5" name="Picture 4">
            <a:extLst>
              <a:ext uri="{FF2B5EF4-FFF2-40B4-BE49-F238E27FC236}">
                <a16:creationId xmlns:a16="http://schemas.microsoft.com/office/drawing/2014/main" id="{F4301159-EAC0-473A-85C5-24E1C7C848D3}"/>
              </a:ext>
            </a:extLst>
          </p:cNvPr>
          <p:cNvPicPr>
            <a:picLocks noChangeAspect="1"/>
          </p:cNvPicPr>
          <p:nvPr/>
        </p:nvPicPr>
        <p:blipFill rotWithShape="1">
          <a:blip r:embed="rId3"/>
          <a:srcRect l="31030" t="50000" r="35587" b="14214"/>
          <a:stretch/>
        </p:blipFill>
        <p:spPr>
          <a:xfrm>
            <a:off x="569259" y="2175530"/>
            <a:ext cx="6060141" cy="4001433"/>
          </a:xfrm>
          <a:prstGeom prst="rect">
            <a:avLst/>
          </a:prstGeom>
        </p:spPr>
      </p:pic>
      <p:pic>
        <p:nvPicPr>
          <p:cNvPr id="7" name="Picture 6">
            <a:extLst>
              <a:ext uri="{FF2B5EF4-FFF2-40B4-BE49-F238E27FC236}">
                <a16:creationId xmlns:a16="http://schemas.microsoft.com/office/drawing/2014/main" id="{72EDCB92-4570-454E-B489-06F4D14C9CA3}"/>
              </a:ext>
            </a:extLst>
          </p:cNvPr>
          <p:cNvPicPr>
            <a:picLocks noChangeAspect="1"/>
          </p:cNvPicPr>
          <p:nvPr/>
        </p:nvPicPr>
        <p:blipFill rotWithShape="1">
          <a:blip r:embed="rId4"/>
          <a:srcRect l="26029" t="29269" r="50000" b="34962"/>
          <a:stretch/>
        </p:blipFill>
        <p:spPr>
          <a:xfrm>
            <a:off x="6629400" y="1308847"/>
            <a:ext cx="5306121" cy="5003053"/>
          </a:xfrm>
          <a:prstGeom prst="rect">
            <a:avLst/>
          </a:prstGeom>
        </p:spPr>
      </p:pic>
    </p:spTree>
    <p:extLst>
      <p:ext uri="{BB962C8B-B14F-4D97-AF65-F5344CB8AC3E}">
        <p14:creationId xmlns:p14="http://schemas.microsoft.com/office/powerpoint/2010/main" val="23488120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F6FFA-4FE0-4829-9414-8F51F82C2048}"/>
              </a:ext>
            </a:extLst>
          </p:cNvPr>
          <p:cNvSpPr>
            <a:spLocks noGrp="1"/>
          </p:cNvSpPr>
          <p:nvPr>
            <p:ph type="title"/>
          </p:nvPr>
        </p:nvSpPr>
        <p:spPr/>
        <p:txBody>
          <a:bodyPr/>
          <a:lstStyle/>
          <a:p>
            <a:r>
              <a:rPr lang="en-US" b="1" i="0" dirty="0">
                <a:solidFill>
                  <a:srgbClr val="373A3C"/>
                </a:solidFill>
                <a:effectLst/>
                <a:latin typeface="OpenSans-Light"/>
              </a:rPr>
              <a:t>Histograms</a:t>
            </a:r>
            <a:endParaRPr lang="en-US" dirty="0"/>
          </a:p>
        </p:txBody>
      </p:sp>
      <p:sp>
        <p:nvSpPr>
          <p:cNvPr id="3" name="Content Placeholder 2">
            <a:extLst>
              <a:ext uri="{FF2B5EF4-FFF2-40B4-BE49-F238E27FC236}">
                <a16:creationId xmlns:a16="http://schemas.microsoft.com/office/drawing/2014/main" id="{BDA76A57-03AE-4162-932A-B279E48F9D12}"/>
              </a:ext>
            </a:extLst>
          </p:cNvPr>
          <p:cNvSpPr>
            <a:spLocks noGrp="1"/>
          </p:cNvSpPr>
          <p:nvPr>
            <p:ph idx="1"/>
          </p:nvPr>
        </p:nvSpPr>
        <p:spPr/>
        <p:txBody>
          <a:bodyPr/>
          <a:lstStyle/>
          <a:p>
            <a:r>
              <a:rPr lang="en-US" dirty="0"/>
              <a:t>Is a way of representing the </a:t>
            </a:r>
            <a:r>
              <a:rPr lang="en-US" dirty="0">
                <a:solidFill>
                  <a:srgbClr val="C00000"/>
                </a:solidFill>
              </a:rPr>
              <a:t>frequency</a:t>
            </a:r>
            <a:r>
              <a:rPr lang="en-US" dirty="0"/>
              <a:t> of the distribution of a numeric dataset.</a:t>
            </a:r>
          </a:p>
          <a:p>
            <a:r>
              <a:rPr lang="en-US" dirty="0"/>
              <a:t>It partitions the spread of the numeric data into bins, assign each datapoint in the dataset to a bin, and then count the numbers of datapoints that have assigned to each bin.</a:t>
            </a:r>
          </a:p>
        </p:txBody>
      </p:sp>
      <p:pic>
        <p:nvPicPr>
          <p:cNvPr id="7" name="Picture 6">
            <a:extLst>
              <a:ext uri="{FF2B5EF4-FFF2-40B4-BE49-F238E27FC236}">
                <a16:creationId xmlns:a16="http://schemas.microsoft.com/office/drawing/2014/main" id="{ABBCA6A8-742C-4668-A681-0BBC6873D024}"/>
              </a:ext>
            </a:extLst>
          </p:cNvPr>
          <p:cNvPicPr>
            <a:picLocks noChangeAspect="1"/>
          </p:cNvPicPr>
          <p:nvPr/>
        </p:nvPicPr>
        <p:blipFill rotWithShape="1">
          <a:blip r:embed="rId2"/>
          <a:srcRect l="53898" t="32534" r="10254" b="24733"/>
          <a:stretch/>
        </p:blipFill>
        <p:spPr>
          <a:xfrm>
            <a:off x="3636937" y="3928820"/>
            <a:ext cx="4370522" cy="2929180"/>
          </a:xfrm>
          <a:prstGeom prst="rect">
            <a:avLst/>
          </a:prstGeom>
        </p:spPr>
      </p:pic>
    </p:spTree>
    <p:extLst>
      <p:ext uri="{BB962C8B-B14F-4D97-AF65-F5344CB8AC3E}">
        <p14:creationId xmlns:p14="http://schemas.microsoft.com/office/powerpoint/2010/main" val="3382201322"/>
      </p:ext>
    </p:extLst>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74E94-23B3-459F-BA4F-89BBFDE94BA9}"/>
              </a:ext>
            </a:extLst>
          </p:cNvPr>
          <p:cNvSpPr>
            <a:spLocks noGrp="1"/>
          </p:cNvSpPr>
          <p:nvPr>
            <p:ph type="title"/>
          </p:nvPr>
        </p:nvSpPr>
        <p:spPr/>
        <p:txBody>
          <a:bodyPr/>
          <a:lstStyle/>
          <a:p>
            <a:r>
              <a:rPr lang="en-US" b="1" i="0" dirty="0">
                <a:solidFill>
                  <a:srgbClr val="373A3C"/>
                </a:solidFill>
                <a:effectLst/>
                <a:latin typeface="OpenSans-Light"/>
              </a:rPr>
              <a:t>Box Plots</a:t>
            </a:r>
            <a:endParaRPr lang="en-US" dirty="0"/>
          </a:p>
        </p:txBody>
      </p:sp>
      <p:sp>
        <p:nvSpPr>
          <p:cNvPr id="3" name="Content Placeholder 2">
            <a:extLst>
              <a:ext uri="{FF2B5EF4-FFF2-40B4-BE49-F238E27FC236}">
                <a16:creationId xmlns:a16="http://schemas.microsoft.com/office/drawing/2014/main" id="{6BB8D8B2-DEA1-4DB5-8A67-ED87530273B7}"/>
              </a:ext>
            </a:extLst>
          </p:cNvPr>
          <p:cNvSpPr>
            <a:spLocks noGrp="1"/>
          </p:cNvSpPr>
          <p:nvPr>
            <p:ph idx="1"/>
          </p:nvPr>
        </p:nvSpPr>
        <p:spPr/>
        <p:txBody>
          <a:bodyPr/>
          <a:lstStyle/>
          <a:p>
            <a:r>
              <a:rPr lang="en-US" dirty="0"/>
              <a:t>A boxplot is a way of statistically representing the </a:t>
            </a:r>
            <a:r>
              <a:rPr lang="en-US" dirty="0">
                <a:solidFill>
                  <a:srgbClr val="C00000"/>
                </a:solidFill>
              </a:rPr>
              <a:t>distribution</a:t>
            </a:r>
            <a:r>
              <a:rPr lang="en-US" dirty="0"/>
              <a:t> of a given data through 5 main dimensions.</a:t>
            </a:r>
          </a:p>
        </p:txBody>
      </p:sp>
      <p:pic>
        <p:nvPicPr>
          <p:cNvPr id="5" name="Picture 4">
            <a:extLst>
              <a:ext uri="{FF2B5EF4-FFF2-40B4-BE49-F238E27FC236}">
                <a16:creationId xmlns:a16="http://schemas.microsoft.com/office/drawing/2014/main" id="{D79D5E81-7A32-4C4B-B043-8AA7FC68987B}"/>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saturation sat="200000"/>
                    </a14:imgEffect>
                  </a14:imgLayer>
                </a14:imgProps>
              </a:ext>
            </a:extLst>
          </a:blip>
          <a:srcRect l="32916" t="26609" r="32292" b="12575"/>
          <a:stretch/>
        </p:blipFill>
        <p:spPr>
          <a:xfrm>
            <a:off x="2239290" y="2719172"/>
            <a:ext cx="4241800" cy="4168775"/>
          </a:xfrm>
          <a:prstGeom prst="rect">
            <a:avLst/>
          </a:prstGeom>
        </p:spPr>
      </p:pic>
      <p:pic>
        <p:nvPicPr>
          <p:cNvPr id="7" name="Picture 6">
            <a:extLst>
              <a:ext uri="{FF2B5EF4-FFF2-40B4-BE49-F238E27FC236}">
                <a16:creationId xmlns:a16="http://schemas.microsoft.com/office/drawing/2014/main" id="{63D0297C-D338-4DB1-B901-F9A35BA6CFCD}"/>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l="50000" t="29595" r="12543" b="21115"/>
          <a:stretch/>
        </p:blipFill>
        <p:spPr>
          <a:xfrm>
            <a:off x="6721906" y="3146826"/>
            <a:ext cx="5056806" cy="3741121"/>
          </a:xfrm>
          <a:prstGeom prst="rect">
            <a:avLst/>
          </a:prstGeom>
        </p:spPr>
      </p:pic>
    </p:spTree>
    <p:extLst>
      <p:ext uri="{BB962C8B-B14F-4D97-AF65-F5344CB8AC3E}">
        <p14:creationId xmlns:p14="http://schemas.microsoft.com/office/powerpoint/2010/main" val="2808322871"/>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8A556A9-5BF2-48EC-8368-92614B7853A7}"/>
              </a:ext>
            </a:extLst>
          </p:cNvPr>
          <p:cNvPicPr>
            <a:picLocks noChangeAspect="1"/>
          </p:cNvPicPr>
          <p:nvPr/>
        </p:nvPicPr>
        <p:blipFill rotWithShape="1">
          <a:blip r:embed="rId2"/>
          <a:srcRect l="48333" t="33325" r="9584" b="19615"/>
          <a:stretch/>
        </p:blipFill>
        <p:spPr>
          <a:xfrm>
            <a:off x="7061200" y="3748089"/>
            <a:ext cx="5130800" cy="3225800"/>
          </a:xfrm>
          <a:prstGeom prst="rect">
            <a:avLst/>
          </a:prstGeom>
        </p:spPr>
      </p:pic>
      <p:sp>
        <p:nvSpPr>
          <p:cNvPr id="2" name="Title 1">
            <a:extLst>
              <a:ext uri="{FF2B5EF4-FFF2-40B4-BE49-F238E27FC236}">
                <a16:creationId xmlns:a16="http://schemas.microsoft.com/office/drawing/2014/main" id="{8FAD3998-B60C-4B62-9B9C-0F4C344DF135}"/>
              </a:ext>
            </a:extLst>
          </p:cNvPr>
          <p:cNvSpPr>
            <a:spLocks noGrp="1"/>
          </p:cNvSpPr>
          <p:nvPr>
            <p:ph type="title"/>
          </p:nvPr>
        </p:nvSpPr>
        <p:spPr/>
        <p:txBody>
          <a:bodyPr/>
          <a:lstStyle/>
          <a:p>
            <a:r>
              <a:rPr lang="en-US" b="1" i="0" dirty="0">
                <a:solidFill>
                  <a:srgbClr val="373A3C"/>
                </a:solidFill>
                <a:effectLst/>
                <a:latin typeface="OpenSans-Light"/>
              </a:rPr>
              <a:t>Scatter Plots</a:t>
            </a:r>
            <a:endParaRPr lang="en-US" dirty="0"/>
          </a:p>
        </p:txBody>
      </p:sp>
      <p:sp>
        <p:nvSpPr>
          <p:cNvPr id="3" name="Content Placeholder 2">
            <a:extLst>
              <a:ext uri="{FF2B5EF4-FFF2-40B4-BE49-F238E27FC236}">
                <a16:creationId xmlns:a16="http://schemas.microsoft.com/office/drawing/2014/main" id="{902C5BB2-3DFF-40A1-8105-EE985F583C72}"/>
              </a:ext>
            </a:extLst>
          </p:cNvPr>
          <p:cNvSpPr>
            <a:spLocks noGrp="1"/>
          </p:cNvSpPr>
          <p:nvPr>
            <p:ph idx="1"/>
          </p:nvPr>
        </p:nvSpPr>
        <p:spPr>
          <a:xfrm>
            <a:off x="838200" y="1825625"/>
            <a:ext cx="5994400" cy="4351338"/>
          </a:xfrm>
        </p:spPr>
        <p:txBody>
          <a:bodyPr/>
          <a:lstStyle/>
          <a:p>
            <a:pPr algn="just"/>
            <a:r>
              <a:rPr lang="en-US" dirty="0"/>
              <a:t>Displays values pertaining to typically two variables against each other. </a:t>
            </a:r>
          </a:p>
          <a:p>
            <a:pPr algn="just"/>
            <a:r>
              <a:rPr lang="en-US" dirty="0"/>
              <a:t>Usually it is a </a:t>
            </a:r>
            <a:r>
              <a:rPr lang="en-US" dirty="0">
                <a:solidFill>
                  <a:srgbClr val="C00000"/>
                </a:solidFill>
              </a:rPr>
              <a:t>dependent</a:t>
            </a:r>
            <a:r>
              <a:rPr lang="en-US" dirty="0"/>
              <a:t> variable to be plotted </a:t>
            </a:r>
            <a:r>
              <a:rPr lang="en-US" dirty="0">
                <a:solidFill>
                  <a:srgbClr val="C00000"/>
                </a:solidFill>
              </a:rPr>
              <a:t>against</a:t>
            </a:r>
            <a:r>
              <a:rPr lang="en-US" dirty="0"/>
              <a:t> </a:t>
            </a:r>
            <a:r>
              <a:rPr lang="en-US" dirty="0">
                <a:solidFill>
                  <a:srgbClr val="C00000"/>
                </a:solidFill>
              </a:rPr>
              <a:t>independent</a:t>
            </a:r>
            <a:r>
              <a:rPr lang="en-US" dirty="0"/>
              <a:t> variable in order to determine if any </a:t>
            </a:r>
            <a:r>
              <a:rPr lang="en-US" dirty="0">
                <a:solidFill>
                  <a:srgbClr val="C00000"/>
                </a:solidFill>
              </a:rPr>
              <a:t>correlation</a:t>
            </a:r>
            <a:r>
              <a:rPr lang="en-US" dirty="0"/>
              <a:t> between the two variables exists.</a:t>
            </a:r>
          </a:p>
        </p:txBody>
      </p:sp>
      <p:pic>
        <p:nvPicPr>
          <p:cNvPr id="5" name="Picture 4">
            <a:extLst>
              <a:ext uri="{FF2B5EF4-FFF2-40B4-BE49-F238E27FC236}">
                <a16:creationId xmlns:a16="http://schemas.microsoft.com/office/drawing/2014/main" id="{38FC3F1C-07E0-429B-BA11-3F65A09D258E}"/>
              </a:ext>
            </a:extLst>
          </p:cNvPr>
          <p:cNvPicPr>
            <a:picLocks noChangeAspect="1"/>
          </p:cNvPicPr>
          <p:nvPr/>
        </p:nvPicPr>
        <p:blipFill rotWithShape="1">
          <a:blip r:embed="rId3"/>
          <a:srcRect l="28959" t="26609" r="40208" b="9911"/>
          <a:stretch/>
        </p:blipFill>
        <p:spPr>
          <a:xfrm>
            <a:off x="8013700" y="0"/>
            <a:ext cx="3759200" cy="3748089"/>
          </a:xfrm>
          <a:prstGeom prst="rect">
            <a:avLst/>
          </a:prstGeom>
        </p:spPr>
      </p:pic>
    </p:spTree>
    <p:extLst>
      <p:ext uri="{BB962C8B-B14F-4D97-AF65-F5344CB8AC3E}">
        <p14:creationId xmlns:p14="http://schemas.microsoft.com/office/powerpoint/2010/main" val="723554019"/>
      </p:ext>
    </p:extLst>
  </p:cSld>
  <p:clrMapOvr>
    <a:masterClrMapping/>
  </p:clrMapOvr>
  <p:transition spd="slow">
    <p:push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0DDDA-8711-4029-9E71-8763E477535B}"/>
              </a:ext>
            </a:extLst>
          </p:cNvPr>
          <p:cNvSpPr>
            <a:spLocks noGrp="1"/>
          </p:cNvSpPr>
          <p:nvPr>
            <p:ph type="title"/>
          </p:nvPr>
        </p:nvSpPr>
        <p:spPr/>
        <p:txBody>
          <a:bodyPr/>
          <a:lstStyle/>
          <a:p>
            <a:r>
              <a:rPr lang="en-US" sz="4400" dirty="0">
                <a:solidFill>
                  <a:srgbClr val="002060"/>
                </a:solidFill>
              </a:rPr>
              <a:t>Do I have the right chart?</a:t>
            </a:r>
            <a:endParaRPr lang="en-US" dirty="0"/>
          </a:p>
        </p:txBody>
      </p:sp>
      <p:sp>
        <p:nvSpPr>
          <p:cNvPr id="3" name="Content Placeholder 2">
            <a:extLst>
              <a:ext uri="{FF2B5EF4-FFF2-40B4-BE49-F238E27FC236}">
                <a16:creationId xmlns:a16="http://schemas.microsoft.com/office/drawing/2014/main" id="{E188D251-8CA1-4155-A608-536A8E51E359}"/>
              </a:ext>
            </a:extLst>
          </p:cNvPr>
          <p:cNvSpPr>
            <a:spLocks noGrp="1"/>
          </p:cNvSpPr>
          <p:nvPr>
            <p:ph idx="1"/>
          </p:nvPr>
        </p:nvSpPr>
        <p:spPr/>
        <p:txBody>
          <a:bodyPr/>
          <a:lstStyle/>
          <a:p>
            <a:endParaRPr lang="en-US"/>
          </a:p>
        </p:txBody>
      </p:sp>
      <p:pic>
        <p:nvPicPr>
          <p:cNvPr id="4" name="Picture 3" descr="A close up of a map&#10;&#10;Description automatically generated">
            <a:extLst>
              <a:ext uri="{FF2B5EF4-FFF2-40B4-BE49-F238E27FC236}">
                <a16:creationId xmlns:a16="http://schemas.microsoft.com/office/drawing/2014/main" id="{5B225A74-9A19-42F4-84D5-ACB60A4604AC}"/>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saturation sat="30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888495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5418F45-5A09-4424-AFD9-26FEC99CE4EB}"/>
              </a:ext>
            </a:extLst>
          </p:cNvPr>
          <p:cNvPicPr>
            <a:picLocks noChangeAspect="1"/>
          </p:cNvPicPr>
          <p:nvPr/>
        </p:nvPicPr>
        <p:blipFill>
          <a:blip r:embed="rId3"/>
          <a:stretch>
            <a:fillRect/>
          </a:stretch>
        </p:blipFill>
        <p:spPr>
          <a:xfrm>
            <a:off x="1558864" y="2257046"/>
            <a:ext cx="9074273" cy="1171954"/>
          </a:xfrm>
          <a:prstGeom prst="rect">
            <a:avLst/>
          </a:prstGeom>
        </p:spPr>
      </p:pic>
    </p:spTree>
  </p:cSld>
  <p:clrMapOvr>
    <a:masterClrMapping/>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7387CF-D8DF-4336-97B3-60960884F27B}"/>
              </a:ext>
            </a:extLst>
          </p:cNvPr>
          <p:cNvSpPr>
            <a:spLocks noGrp="1"/>
          </p:cNvSpPr>
          <p:nvPr>
            <p:ph idx="1"/>
          </p:nvPr>
        </p:nvSpPr>
        <p:spPr/>
        <p:txBody>
          <a:bodyPr/>
          <a:lstStyle/>
          <a:p>
            <a:r>
              <a:rPr lang="en-US" dirty="0">
                <a:hlinkClick r:id="rId2"/>
              </a:rPr>
              <a:t>From data to Viz | Find the graphic you need (data-to-viz.com)</a:t>
            </a:r>
            <a:endParaRPr lang="en-US" dirty="0"/>
          </a:p>
          <a:p>
            <a:r>
              <a:rPr lang="en-US" dirty="0">
                <a:hlinkClick r:id="rId3"/>
              </a:rPr>
              <a:t>List View: The Data </a:t>
            </a:r>
            <a:r>
              <a:rPr lang="en-US" dirty="0" err="1">
                <a:hlinkClick r:id="rId3"/>
              </a:rPr>
              <a:t>Visualisation</a:t>
            </a:r>
            <a:r>
              <a:rPr lang="en-US" dirty="0">
                <a:hlinkClick r:id="rId3"/>
              </a:rPr>
              <a:t> Catalogue (datavizcatalogue.com)</a:t>
            </a:r>
            <a:endParaRPr lang="en-US" dirty="0"/>
          </a:p>
          <a:p>
            <a:r>
              <a:rPr lang="en-US" dirty="0">
                <a:hlinkClick r:id="rId4"/>
              </a:rPr>
              <a:t>charts and graphs - a complete guide — storytelling with data</a:t>
            </a:r>
            <a:endParaRPr lang="en-US" dirty="0"/>
          </a:p>
          <a:p>
            <a:r>
              <a:rPr lang="en-US" dirty="0" err="1">
                <a:hlinkClick r:id="rId5"/>
              </a:rPr>
              <a:t>Datawrapper</a:t>
            </a:r>
            <a:r>
              <a:rPr lang="en-US" dirty="0">
                <a:hlinkClick r:id="rId5"/>
              </a:rPr>
              <a:t> Blog</a:t>
            </a:r>
            <a:endParaRPr lang="en-US" dirty="0"/>
          </a:p>
        </p:txBody>
      </p:sp>
    </p:spTree>
    <p:extLst>
      <p:ext uri="{BB962C8B-B14F-4D97-AF65-F5344CB8AC3E}">
        <p14:creationId xmlns:p14="http://schemas.microsoft.com/office/powerpoint/2010/main" val="283964632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6BC267-57E6-4CE4-AFE0-04605C933879}"/>
              </a:ext>
            </a:extLst>
          </p:cNvPr>
          <p:cNvPicPr>
            <a:picLocks noChangeAspect="1"/>
          </p:cNvPicPr>
          <p:nvPr/>
        </p:nvPicPr>
        <p:blipFill rotWithShape="1">
          <a:blip r:embed="rId3"/>
          <a:srcRect l="-3836" r="-3836"/>
          <a:stretch/>
        </p:blipFill>
        <p:spPr>
          <a:xfrm>
            <a:off x="0" y="1450920"/>
            <a:ext cx="12192000" cy="3956161"/>
          </a:xfrm>
          <a:prstGeom prst="rect">
            <a:avLst/>
          </a:prstGeom>
        </p:spPr>
      </p:pic>
    </p:spTree>
    <p:extLst>
      <p:ext uri="{BB962C8B-B14F-4D97-AF65-F5344CB8AC3E}">
        <p14:creationId xmlns:p14="http://schemas.microsoft.com/office/powerpoint/2010/main" val="37989545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2C2F0A-A955-4959-87FD-6B483767F209}"/>
              </a:ext>
            </a:extLst>
          </p:cNvPr>
          <p:cNvPicPr>
            <a:picLocks noChangeAspect="1"/>
          </p:cNvPicPr>
          <p:nvPr/>
        </p:nvPicPr>
        <p:blipFill>
          <a:blip r:embed="rId3"/>
          <a:stretch>
            <a:fillRect/>
          </a:stretch>
        </p:blipFill>
        <p:spPr>
          <a:xfrm>
            <a:off x="2870788" y="974182"/>
            <a:ext cx="6450424" cy="4909635"/>
          </a:xfrm>
          <a:prstGeom prst="rect">
            <a:avLst/>
          </a:prstGeom>
        </p:spPr>
      </p:pic>
    </p:spTree>
    <p:extLst>
      <p:ext uri="{BB962C8B-B14F-4D97-AF65-F5344CB8AC3E}">
        <p14:creationId xmlns:p14="http://schemas.microsoft.com/office/powerpoint/2010/main" val="4029068269"/>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8123</TotalTime>
  <Words>3758</Words>
  <Application>Microsoft Office PowerPoint</Application>
  <PresentationFormat>Widescreen</PresentationFormat>
  <Paragraphs>248</Paragraphs>
  <Slides>70</Slides>
  <Notes>40</Notes>
  <HiddenSlides>3</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70</vt:i4>
      </vt:variant>
    </vt:vector>
  </HeadingPairs>
  <TitlesOfParts>
    <vt:vector size="86" baseType="lpstr">
      <vt:lpstr>Arial</vt:lpstr>
      <vt:lpstr>BentonSans Book</vt:lpstr>
      <vt:lpstr>Calibri</vt:lpstr>
      <vt:lpstr>Calibri Light</vt:lpstr>
      <vt:lpstr>Helvetica</vt:lpstr>
      <vt:lpstr>Helvetica Neue</vt:lpstr>
      <vt:lpstr>Merriweather</vt:lpstr>
      <vt:lpstr>Merriweather Light</vt:lpstr>
      <vt:lpstr>Montserrat</vt:lpstr>
      <vt:lpstr>Open Sans</vt:lpstr>
      <vt:lpstr>OpenSans-Light</vt:lpstr>
      <vt:lpstr>Oxygen</vt:lpstr>
      <vt:lpstr>Proxima Nova</vt:lpstr>
      <vt:lpstr>VelinoText-Book</vt:lpstr>
      <vt:lpstr>Wingdings</vt:lpstr>
      <vt:lpstr>Office Theme</vt:lpstr>
      <vt:lpstr>P</vt:lpstr>
      <vt:lpstr>Course RoadMap</vt:lpstr>
      <vt:lpstr>Data Visualization in Data Science</vt:lpstr>
      <vt:lpstr>Session Milestone</vt:lpstr>
      <vt:lpstr>PowerPoint Presentation</vt:lpstr>
      <vt:lpstr>Why do We Visualize Data?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do We visualize data? </vt:lpstr>
      <vt:lpstr>Why do We visualize data? </vt:lpstr>
      <vt:lpstr>Memory Limits</vt:lpstr>
      <vt:lpstr>Why do We visualize data? </vt:lpstr>
      <vt:lpstr>How do We visualize data?</vt:lpstr>
      <vt:lpstr>Thinking is Slow. Seeing is FAST</vt:lpstr>
      <vt:lpstr>PowerPoint Presentation</vt:lpstr>
      <vt:lpstr>How do We visualize data?</vt:lpstr>
      <vt:lpstr>What if our task is to count the frequency of each digit?</vt:lpstr>
      <vt:lpstr>What if our task is to count the frequency of each digit?</vt:lpstr>
      <vt:lpstr>Pre-Attentive Attributes</vt:lpstr>
      <vt:lpstr>Pre-Attentive Attributes Types</vt:lpstr>
      <vt:lpstr>Pre-Attentive Attributes Types</vt:lpstr>
      <vt:lpstr>What is different?</vt:lpstr>
      <vt:lpstr>PowerPoint Presentation</vt:lpstr>
      <vt:lpstr>PowerPoint Presentation</vt:lpstr>
      <vt:lpstr>PowerPoint Presentation</vt:lpstr>
      <vt:lpstr>PowerPoint Presentation</vt:lpstr>
      <vt:lpstr>PowerPoint Presentation</vt:lpstr>
      <vt:lpstr>How Do Human Like Their Data?</vt:lpstr>
      <vt:lpstr>PowerPoint Presentation</vt:lpstr>
      <vt:lpstr>PowerPoint Presentation</vt:lpstr>
      <vt:lpstr>Series Dataset</vt:lpstr>
      <vt:lpstr>Encoding Data in Charts</vt:lpstr>
      <vt:lpstr>PowerPoint Presentation</vt:lpstr>
      <vt:lpstr>Encoding Data in Charts</vt:lpstr>
      <vt:lpstr>Encoding Data in Charts</vt:lpstr>
      <vt:lpstr>PowerPoint Presentation</vt:lpstr>
      <vt:lpstr>PowerPoint Presentation</vt:lpstr>
      <vt:lpstr>PowerPoint Presentation</vt:lpstr>
      <vt:lpstr>Color in Data Visualizations</vt:lpstr>
      <vt:lpstr>Color in Data Visualizations</vt:lpstr>
      <vt:lpstr>Color Scales</vt:lpstr>
      <vt:lpstr>Sequential color</vt:lpstr>
      <vt:lpstr>Diverging color </vt:lpstr>
      <vt:lpstr>Categorical color </vt:lpstr>
      <vt:lpstr>Highlight color </vt:lpstr>
      <vt:lpstr>Alerting color </vt:lpstr>
      <vt:lpstr>Categorical-sequential color scheme</vt:lpstr>
      <vt:lpstr>Too Many Colors</vt:lpstr>
      <vt:lpstr>PowerPoint Presentation</vt:lpstr>
      <vt:lpstr>PowerPoint Presentation</vt:lpstr>
      <vt:lpstr>Color Blindness</vt:lpstr>
      <vt:lpstr>Color Blindness</vt:lpstr>
      <vt:lpstr>Color Blindness</vt:lpstr>
      <vt:lpstr>Color Blindness</vt:lpstr>
      <vt:lpstr>PowerPoint Presentation</vt:lpstr>
      <vt:lpstr>Line plots</vt:lpstr>
      <vt:lpstr>Area Plots</vt:lpstr>
      <vt:lpstr>Bar Charts</vt:lpstr>
      <vt:lpstr>Pie Charts</vt:lpstr>
      <vt:lpstr>Can you order the slices from biggest to smallest?</vt:lpstr>
      <vt:lpstr>Histograms</vt:lpstr>
      <vt:lpstr>Box Plots</vt:lpstr>
      <vt:lpstr>Scatter Plots</vt:lpstr>
      <vt:lpstr>Do I have the right chart?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ITIAI14</dc:creator>
  <cp:lastModifiedBy>ITIAI14</cp:lastModifiedBy>
  <cp:revision>190</cp:revision>
  <dcterms:created xsi:type="dcterms:W3CDTF">2021-09-04T08:17:45Z</dcterms:created>
  <dcterms:modified xsi:type="dcterms:W3CDTF">2022-03-29T11:03:55Z</dcterms:modified>
</cp:coreProperties>
</file>